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charts/chart9.xml" ContentType="application/vnd.openxmlformats-officedocument.drawingml.chart+xml"/>
  <Override PartName="/ppt/theme/themeOverride9.xml" ContentType="application/vnd.openxmlformats-officedocument.themeOverr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0"/>
  </p:notesMasterIdLst>
  <p:sldIdLst>
    <p:sldId id="283" r:id="rId2"/>
    <p:sldId id="256" r:id="rId3"/>
    <p:sldId id="380" r:id="rId4"/>
    <p:sldId id="381" r:id="rId5"/>
    <p:sldId id="290" r:id="rId6"/>
    <p:sldId id="284" r:id="rId7"/>
    <p:sldId id="285" r:id="rId8"/>
    <p:sldId id="286" r:id="rId9"/>
    <p:sldId id="287" r:id="rId10"/>
    <p:sldId id="288" r:id="rId11"/>
    <p:sldId id="289" r:id="rId12"/>
    <p:sldId id="273" r:id="rId13"/>
    <p:sldId id="293" r:id="rId14"/>
    <p:sldId id="257" r:id="rId15"/>
    <p:sldId id="292" r:id="rId16"/>
    <p:sldId id="294" r:id="rId17"/>
    <p:sldId id="295" r:id="rId18"/>
    <p:sldId id="296" r:id="rId19"/>
    <p:sldId id="299" r:id="rId20"/>
    <p:sldId id="297" r:id="rId21"/>
    <p:sldId id="298" r:id="rId22"/>
    <p:sldId id="291" r:id="rId23"/>
    <p:sldId id="301" r:id="rId24"/>
    <p:sldId id="303" r:id="rId25"/>
    <p:sldId id="300" r:id="rId26"/>
    <p:sldId id="260" r:id="rId27"/>
    <p:sldId id="261" r:id="rId28"/>
    <p:sldId id="262" r:id="rId29"/>
    <p:sldId id="263" r:id="rId30"/>
    <p:sldId id="272" r:id="rId31"/>
    <p:sldId id="269" r:id="rId32"/>
    <p:sldId id="307" r:id="rId33"/>
    <p:sldId id="308" r:id="rId34"/>
    <p:sldId id="309" r:id="rId35"/>
    <p:sldId id="310" r:id="rId36"/>
    <p:sldId id="311" r:id="rId37"/>
    <p:sldId id="312" r:id="rId38"/>
    <p:sldId id="274" r:id="rId39"/>
    <p:sldId id="279" r:id="rId40"/>
    <p:sldId id="304" r:id="rId41"/>
    <p:sldId id="305" r:id="rId42"/>
    <p:sldId id="306" r:id="rId43"/>
    <p:sldId id="327" r:id="rId44"/>
    <p:sldId id="313" r:id="rId45"/>
    <p:sldId id="314" r:id="rId46"/>
    <p:sldId id="315" r:id="rId47"/>
    <p:sldId id="316" r:id="rId48"/>
    <p:sldId id="317" r:id="rId49"/>
    <p:sldId id="318" r:id="rId50"/>
    <p:sldId id="319" r:id="rId51"/>
    <p:sldId id="320" r:id="rId52"/>
    <p:sldId id="321" r:id="rId53"/>
    <p:sldId id="328" r:id="rId54"/>
    <p:sldId id="329" r:id="rId55"/>
    <p:sldId id="330" r:id="rId56"/>
    <p:sldId id="331" r:id="rId57"/>
    <p:sldId id="332" r:id="rId58"/>
    <p:sldId id="333" r:id="rId59"/>
    <p:sldId id="382" r:id="rId60"/>
    <p:sldId id="335" r:id="rId61"/>
    <p:sldId id="336" r:id="rId62"/>
    <p:sldId id="383" r:id="rId63"/>
    <p:sldId id="384" r:id="rId64"/>
    <p:sldId id="338" r:id="rId65"/>
    <p:sldId id="339" r:id="rId66"/>
    <p:sldId id="340" r:id="rId67"/>
    <p:sldId id="385" r:id="rId68"/>
    <p:sldId id="386" r:id="rId69"/>
    <p:sldId id="343" r:id="rId70"/>
    <p:sldId id="344" r:id="rId71"/>
    <p:sldId id="345" r:id="rId72"/>
    <p:sldId id="346" r:id="rId73"/>
    <p:sldId id="347" r:id="rId74"/>
    <p:sldId id="348" r:id="rId75"/>
    <p:sldId id="387" r:id="rId76"/>
    <p:sldId id="388" r:id="rId77"/>
    <p:sldId id="389" r:id="rId78"/>
    <p:sldId id="390" r:id="rId79"/>
    <p:sldId id="350" r:id="rId80"/>
    <p:sldId id="351" r:id="rId81"/>
    <p:sldId id="352" r:id="rId82"/>
    <p:sldId id="391" r:id="rId83"/>
    <p:sldId id="379" r:id="rId84"/>
    <p:sldId id="360" r:id="rId85"/>
    <p:sldId id="357" r:id="rId86"/>
    <p:sldId id="359" r:id="rId87"/>
    <p:sldId id="392" r:id="rId88"/>
    <p:sldId id="364"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84D2"/>
    <a:srgbClr val="471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332" autoAdjust="0"/>
    <p:restoredTop sz="54851" autoAdjust="0"/>
  </p:normalViewPr>
  <p:slideViewPr>
    <p:cSldViewPr snapToGrid="0" snapToObjects="1">
      <p:cViewPr varScale="1">
        <p:scale>
          <a:sx n="59" d="100"/>
          <a:sy n="59" d="100"/>
        </p:scale>
        <p:origin x="948" y="66"/>
      </p:cViewPr>
      <p:guideLst>
        <p:guide orient="horz" pos="2160"/>
        <p:guide pos="3840"/>
      </p:guideLst>
    </p:cSldViewPr>
  </p:slideViewPr>
  <p:outlineViewPr>
    <p:cViewPr>
      <p:scale>
        <a:sx n="33" d="100"/>
        <a:sy n="33" d="100"/>
      </p:scale>
      <p:origin x="0" y="-1896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b-NO"/>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ADC2-479B-B5CB-94643DAF48D0}"/>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ADC2-479B-B5CB-94643DAF48D0}"/>
              </c:ext>
            </c:extLst>
          </c:dPt>
          <c:dLbls>
            <c:dLbl>
              <c:idx val="0"/>
              <c:layout>
                <c:manualLayout>
                  <c:x val="-0.14324197456087201"/>
                  <c:y val="-0.22475272827738599"/>
                </c:manualLayout>
              </c:layout>
              <c:tx>
                <c:rich>
                  <a:bodyPr/>
                  <a:lstStyle/>
                  <a:p>
                    <a:r>
                      <a:rPr lang="en-US" sz="1100" b="1">
                        <a:solidFill>
                          <a:schemeClr val="bg1"/>
                        </a:solidFill>
                      </a:rPr>
                      <a:t>86%</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ADC2-479B-B5CB-94643DAF48D0}"/>
                </c:ext>
              </c:extLst>
            </c:dLbl>
            <c:dLbl>
              <c:idx val="1"/>
              <c:layout>
                <c:manualLayout>
                  <c:x val="0.125680395719766"/>
                  <c:y val="0.14956278491504299"/>
                </c:manualLayout>
              </c:layout>
              <c:tx>
                <c:rich>
                  <a:bodyPr/>
                  <a:lstStyle/>
                  <a:p>
                    <a:r>
                      <a:rPr lang="en-US" sz="1100" b="1">
                        <a:solidFill>
                          <a:schemeClr val="bg1"/>
                        </a:solidFill>
                      </a:rPr>
                      <a:t>14%</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ADC2-479B-B5CB-94643DAF48D0}"/>
                </c:ext>
              </c:extLst>
            </c:dLbl>
            <c:spPr>
              <a:noFill/>
              <a:ln>
                <a:noFill/>
              </a:ln>
              <a:effectLst/>
            </c:spPr>
            <c:txPr>
              <a:bodyPr/>
              <a:lstStyle/>
              <a:p>
                <a:pPr>
                  <a:defRPr sz="1100" b="1">
                    <a:solidFill>
                      <a:schemeClr val="bg1"/>
                    </a:solidFill>
                  </a:defRPr>
                </a:pPr>
                <a:endParaRPr lang="nb-NO"/>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86</c:v>
                </c:pt>
                <c:pt idx="1">
                  <c:v>14</c:v>
                </c:pt>
              </c:numCache>
            </c:numRef>
          </c:val>
          <c:extLst>
            <c:ext xmlns:c16="http://schemas.microsoft.com/office/drawing/2014/chart" uri="{C3380CC4-5D6E-409C-BE32-E72D297353CC}">
              <c16:uniqueId val="{00000004-ADC2-479B-B5CB-94643DAF48D0}"/>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nb-NO"/>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b-NO"/>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BFE7-495E-82B2-6EA249447993}"/>
              </c:ext>
            </c:extLst>
          </c:dPt>
          <c:dPt>
            <c:idx val="1"/>
            <c:bubble3D val="0"/>
            <c:spPr>
              <a:solidFill>
                <a:srgbClr val="FFFFFF">
                  <a:lumMod val="85000"/>
                </a:srgbClr>
              </a:solidFill>
              <a:ln>
                <a:noFill/>
              </a:ln>
              <a:scene3d>
                <a:camera prst="orthographicFront"/>
                <a:lightRig rig="twoPt" dir="tl"/>
              </a:scene3d>
              <a:sp3d prstMaterial="flat"/>
            </c:spPr>
            <c:extLst>
              <c:ext xmlns:c16="http://schemas.microsoft.com/office/drawing/2014/chart" uri="{C3380CC4-5D6E-409C-BE32-E72D297353CC}">
                <c16:uniqueId val="{00000003-BFE7-495E-82B2-6EA249447993}"/>
              </c:ext>
            </c:extLst>
          </c:dPt>
          <c:dLbls>
            <c:dLbl>
              <c:idx val="0"/>
              <c:layout>
                <c:manualLayout>
                  <c:x val="-0.19879751142218299"/>
                  <c:y val="-0.180893079154579"/>
                </c:manualLayout>
              </c:layout>
              <c:tx>
                <c:rich>
                  <a:bodyPr/>
                  <a:lstStyle/>
                  <a:p>
                    <a:r>
                      <a:rPr lang="en-US" sz="1100" b="1">
                        <a:solidFill>
                          <a:schemeClr val="bg1"/>
                        </a:solidFill>
                      </a:rPr>
                      <a:t>72%</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BFE7-495E-82B2-6EA249447993}"/>
                </c:ext>
              </c:extLst>
            </c:dLbl>
            <c:dLbl>
              <c:idx val="1"/>
              <c:layout>
                <c:manualLayout>
                  <c:x val="0.18740837950811701"/>
                  <c:y val="0.149562094211908"/>
                </c:manualLayout>
              </c:layout>
              <c:tx>
                <c:rich>
                  <a:bodyPr/>
                  <a:lstStyle/>
                  <a:p>
                    <a:r>
                      <a:rPr lang="en-US" sz="1100" b="1">
                        <a:solidFill>
                          <a:schemeClr val="bg1"/>
                        </a:solidFill>
                      </a:rPr>
                      <a:t>28%</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BFE7-495E-82B2-6EA249447993}"/>
                </c:ext>
              </c:extLst>
            </c:dLbl>
            <c:spPr>
              <a:noFill/>
              <a:ln>
                <a:noFill/>
              </a:ln>
              <a:effectLst/>
            </c:spPr>
            <c:txPr>
              <a:bodyPr/>
              <a:lstStyle/>
              <a:p>
                <a:pPr>
                  <a:defRPr sz="1100" b="1">
                    <a:solidFill>
                      <a:schemeClr val="bg1"/>
                    </a:solidFill>
                  </a:defRPr>
                </a:pPr>
                <a:endParaRPr lang="nb-NO"/>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72</c:v>
                </c:pt>
                <c:pt idx="1">
                  <c:v>28</c:v>
                </c:pt>
              </c:numCache>
            </c:numRef>
          </c:val>
          <c:extLst>
            <c:ext xmlns:c16="http://schemas.microsoft.com/office/drawing/2014/chart" uri="{C3380CC4-5D6E-409C-BE32-E72D297353CC}">
              <c16:uniqueId val="{00000004-BFE7-495E-82B2-6EA249447993}"/>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ln>
      <a:noFill/>
    </a:ln>
  </c:spPr>
  <c:txPr>
    <a:bodyPr/>
    <a:lstStyle/>
    <a:p>
      <a:pPr>
        <a:defRPr sz="1800"/>
      </a:pPr>
      <a:endParaRPr lang="nb-NO"/>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b-NO"/>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dLbls>
          <c:showLegendKey val="0"/>
          <c:showVal val="0"/>
          <c:showCatName val="1"/>
          <c:showSerName val="0"/>
          <c:showPercent val="1"/>
          <c:showBubbleSize val="0"/>
          <c:showLeaderLines val="0"/>
        </c:dLbls>
        <c:firstSliceAng val="0"/>
      </c:pieChart>
    </c:plotArea>
    <c:plotVisOnly val="1"/>
    <c:dispBlanksAs val="gap"/>
    <c:showDLblsOverMax val="0"/>
  </c:chart>
  <c:txPr>
    <a:bodyPr/>
    <a:lstStyle/>
    <a:p>
      <a:pPr>
        <a:defRPr sz="1800"/>
      </a:pPr>
      <a:endParaRPr lang="nb-NO"/>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b-NO"/>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A415-4C27-8A3A-91E63FAD7756}"/>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A415-4C27-8A3A-91E63FAD7756}"/>
              </c:ext>
            </c:extLst>
          </c:dPt>
          <c:dLbls>
            <c:dLbl>
              <c:idx val="0"/>
              <c:layout>
                <c:manualLayout>
                  <c:x val="-0.19879751142218299"/>
                  <c:y val="-0.180893079154579"/>
                </c:manualLayout>
              </c:layout>
              <c:tx>
                <c:rich>
                  <a:bodyPr/>
                  <a:lstStyle/>
                  <a:p>
                    <a:r>
                      <a:rPr lang="en-US" sz="1100" b="1">
                        <a:solidFill>
                          <a:schemeClr val="bg1"/>
                        </a:solidFill>
                      </a:rPr>
                      <a:t>70%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A415-4C27-8A3A-91E63FAD7756}"/>
                </c:ext>
              </c:extLst>
            </c:dLbl>
            <c:dLbl>
              <c:idx val="1"/>
              <c:layout>
                <c:manualLayout>
                  <c:x val="0.18740837950811701"/>
                  <c:y val="0.15833402403646901"/>
                </c:manualLayout>
              </c:layout>
              <c:tx>
                <c:rich>
                  <a:bodyPr/>
                  <a:lstStyle/>
                  <a:p>
                    <a:r>
                      <a:rPr lang="en-US" sz="1100" b="1">
                        <a:solidFill>
                          <a:schemeClr val="bg1"/>
                        </a:solidFill>
                      </a:rPr>
                      <a:t>30%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A415-4C27-8A3A-91E63FAD7756}"/>
                </c:ext>
              </c:extLst>
            </c:dLbl>
            <c:spPr>
              <a:noFill/>
              <a:ln>
                <a:noFill/>
              </a:ln>
              <a:effectLst/>
            </c:spPr>
            <c:txPr>
              <a:bodyPr/>
              <a:lstStyle/>
              <a:p>
                <a:pPr>
                  <a:defRPr sz="1100" b="1">
                    <a:solidFill>
                      <a:schemeClr val="bg1"/>
                    </a:solidFill>
                  </a:defRPr>
                </a:pPr>
                <a:endParaRPr lang="nb-NO"/>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A415-4C27-8A3A-91E63FAD7756}"/>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nb-NO"/>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b-NO"/>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9416-4F4A-B7F1-7066CB2A23FE}"/>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9416-4F4A-B7F1-7066CB2A23FE}"/>
              </c:ext>
            </c:extLst>
          </c:dPt>
          <c:dLbls>
            <c:dLbl>
              <c:idx val="0"/>
              <c:layout>
                <c:manualLayout>
                  <c:x val="-0.20497083697871099"/>
                  <c:y val="-0.15457728968089501"/>
                </c:manualLayout>
              </c:layout>
              <c:tx>
                <c:rich>
                  <a:bodyPr/>
                  <a:lstStyle/>
                  <a:p>
                    <a:r>
                      <a:rPr lang="en-US" sz="1100" b="1">
                        <a:solidFill>
                          <a:schemeClr val="bg1"/>
                        </a:solidFill>
                      </a:rPr>
                      <a:t>61%</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9416-4F4A-B7F1-7066CB2A23FE}"/>
                </c:ext>
              </c:extLst>
            </c:dLbl>
            <c:dLbl>
              <c:idx val="1"/>
              <c:layout>
                <c:manualLayout>
                  <c:x val="0.19975405852046299"/>
                  <c:y val="0.12324561403508801"/>
                </c:manualLayout>
              </c:layout>
              <c:tx>
                <c:rich>
                  <a:bodyPr/>
                  <a:lstStyle/>
                  <a:p>
                    <a:r>
                      <a:rPr lang="en-US" sz="1100" b="1">
                        <a:solidFill>
                          <a:schemeClr val="bg1"/>
                        </a:solidFill>
                      </a:rPr>
                      <a:t>39%</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9416-4F4A-B7F1-7066CB2A23FE}"/>
                </c:ext>
              </c:extLst>
            </c:dLbl>
            <c:spPr>
              <a:noFill/>
              <a:ln>
                <a:noFill/>
              </a:ln>
              <a:effectLst/>
            </c:spPr>
            <c:txPr>
              <a:bodyPr/>
              <a:lstStyle/>
              <a:p>
                <a:pPr>
                  <a:defRPr sz="1100" b="1">
                    <a:solidFill>
                      <a:schemeClr val="bg1"/>
                    </a:solidFill>
                  </a:defRPr>
                </a:pPr>
                <a:endParaRPr lang="nb-NO"/>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61</c:v>
                </c:pt>
                <c:pt idx="1">
                  <c:v>39</c:v>
                </c:pt>
              </c:numCache>
            </c:numRef>
          </c:val>
          <c:extLst>
            <c:ext xmlns:c16="http://schemas.microsoft.com/office/drawing/2014/chart" uri="{C3380CC4-5D6E-409C-BE32-E72D297353CC}">
              <c16:uniqueId val="{00000004-9416-4F4A-B7F1-7066CB2A23FE}"/>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nb-NO"/>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b-NO"/>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dLbls>
          <c:showLegendKey val="0"/>
          <c:showVal val="0"/>
          <c:showCatName val="0"/>
          <c:showSerName val="0"/>
          <c:showPercent val="0"/>
          <c:showBubbleSize val="0"/>
          <c:showLeaderLines val="0"/>
        </c:dLbls>
        <c:firstSliceAng val="0"/>
      </c:pieChart>
    </c:plotArea>
    <c:plotVisOnly val="1"/>
    <c:dispBlanksAs val="gap"/>
    <c:showDLblsOverMax val="0"/>
  </c:chart>
  <c:txPr>
    <a:bodyPr/>
    <a:lstStyle/>
    <a:p>
      <a:pPr>
        <a:defRPr sz="1800"/>
      </a:pPr>
      <a:endParaRPr lang="nb-NO"/>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b-NO"/>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5A4D-4E1B-9BC2-3ECC38D3C4AD}"/>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5A4D-4E1B-9BC2-3ECC38D3C4AD}"/>
              </c:ext>
            </c:extLst>
          </c:dPt>
          <c:dLbls>
            <c:dLbl>
              <c:idx val="0"/>
              <c:layout>
                <c:manualLayout>
                  <c:x val="-0.18027947895401999"/>
                  <c:y val="-0.242297969332781"/>
                </c:manualLayout>
              </c:layout>
              <c:tx>
                <c:rich>
                  <a:bodyPr/>
                  <a:lstStyle/>
                  <a:p>
                    <a:r>
                      <a:rPr lang="en-US" sz="1100" b="1">
                        <a:solidFill>
                          <a:schemeClr val="bg1"/>
                        </a:solidFill>
                      </a:rPr>
                      <a:t>88%</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5A4D-4E1B-9BC2-3ECC38D3C4AD}"/>
                </c:ext>
              </c:extLst>
            </c:dLbl>
            <c:dLbl>
              <c:idx val="1"/>
              <c:layout>
                <c:manualLayout>
                  <c:x val="0.13185233790220699"/>
                  <c:y val="0.167105953861031"/>
                </c:manualLayout>
              </c:layout>
              <c:tx>
                <c:rich>
                  <a:bodyPr/>
                  <a:lstStyle/>
                  <a:p>
                    <a:r>
                      <a:rPr lang="en-US" sz="1100" b="1">
                        <a:solidFill>
                          <a:schemeClr val="bg1"/>
                        </a:solidFill>
                      </a:rPr>
                      <a:t>12%</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5A4D-4E1B-9BC2-3ECC38D3C4AD}"/>
                </c:ext>
              </c:extLst>
            </c:dLbl>
            <c:spPr>
              <a:noFill/>
              <a:ln>
                <a:noFill/>
              </a:ln>
              <a:effectLst/>
            </c:spPr>
            <c:txPr>
              <a:bodyPr/>
              <a:lstStyle/>
              <a:p>
                <a:pPr>
                  <a:defRPr sz="1100" b="1">
                    <a:solidFill>
                      <a:schemeClr val="bg1"/>
                    </a:solidFill>
                  </a:defRPr>
                </a:pPr>
                <a:endParaRPr lang="nb-NO"/>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88</c:v>
                </c:pt>
                <c:pt idx="1">
                  <c:v>12</c:v>
                </c:pt>
              </c:numCache>
            </c:numRef>
          </c:val>
          <c:extLst>
            <c:ext xmlns:c16="http://schemas.microsoft.com/office/drawing/2014/chart" uri="{C3380CC4-5D6E-409C-BE32-E72D297353CC}">
              <c16:uniqueId val="{00000004-5A4D-4E1B-9BC2-3ECC38D3C4AD}"/>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nb-NO"/>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b-NO"/>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C170-44D6-9421-BC4C9027AE90}"/>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C170-44D6-9421-BC4C9027AE90}"/>
              </c:ext>
            </c:extLst>
          </c:dPt>
          <c:dLbls>
            <c:dLbl>
              <c:idx val="0"/>
              <c:layout>
                <c:manualLayout>
                  <c:x val="-0.25435355302809398"/>
                  <c:y val="-0.17212253073629"/>
                </c:manualLayout>
              </c:layout>
              <c:tx>
                <c:rich>
                  <a:bodyPr/>
                  <a:lstStyle/>
                  <a:p>
                    <a:r>
                      <a:rPr lang="en-US" sz="1100" b="1">
                        <a:solidFill>
                          <a:schemeClr val="bg1"/>
                        </a:solidFill>
                      </a:rPr>
                      <a:t>76%</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C170-44D6-9421-BC4C9027AE90}"/>
                </c:ext>
              </c:extLst>
            </c:dLbl>
            <c:dLbl>
              <c:idx val="1"/>
              <c:layout>
                <c:manualLayout>
                  <c:x val="0.15654369592689801"/>
                  <c:y val="0.184649813510153"/>
                </c:manualLayout>
              </c:layout>
              <c:tx>
                <c:rich>
                  <a:bodyPr/>
                  <a:lstStyle/>
                  <a:p>
                    <a:r>
                      <a:rPr lang="en-US" sz="1100" b="1">
                        <a:solidFill>
                          <a:schemeClr val="bg1"/>
                        </a:solidFill>
                      </a:rPr>
                      <a:t>24%</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C170-44D6-9421-BC4C9027AE90}"/>
                </c:ext>
              </c:extLst>
            </c:dLbl>
            <c:spPr>
              <a:noFill/>
              <a:ln>
                <a:noFill/>
              </a:ln>
              <a:effectLst/>
            </c:spPr>
            <c:txPr>
              <a:bodyPr/>
              <a:lstStyle/>
              <a:p>
                <a:pPr>
                  <a:defRPr sz="1100" b="1">
                    <a:solidFill>
                      <a:schemeClr val="bg1"/>
                    </a:solidFill>
                  </a:defRPr>
                </a:pPr>
                <a:endParaRPr lang="nb-NO"/>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76</c:v>
                </c:pt>
                <c:pt idx="1">
                  <c:v>24</c:v>
                </c:pt>
              </c:numCache>
            </c:numRef>
          </c:val>
          <c:extLst>
            <c:ext xmlns:c16="http://schemas.microsoft.com/office/drawing/2014/chart" uri="{C3380CC4-5D6E-409C-BE32-E72D297353CC}">
              <c16:uniqueId val="{00000004-C170-44D6-9421-BC4C9027AE90}"/>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nb-NO"/>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b-NO"/>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36F9-4102-B16E-79ADFB8270FF}"/>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36F9-4102-B16E-79ADFB8270FF}"/>
              </c:ext>
            </c:extLst>
          </c:dPt>
          <c:dLbls>
            <c:dLbl>
              <c:idx val="0"/>
              <c:layout>
                <c:manualLayout>
                  <c:x val="-0.16176096043550101"/>
                  <c:y val="-0.24229866003591699"/>
                </c:manualLayout>
              </c:layout>
              <c:tx>
                <c:rich>
                  <a:bodyPr/>
                  <a:lstStyle/>
                  <a:p>
                    <a:r>
                      <a:rPr lang="en-US" sz="1100" b="1">
                        <a:solidFill>
                          <a:schemeClr val="bg1"/>
                        </a:solidFill>
                      </a:rPr>
                      <a:t>90%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36F9-4102-B16E-79ADFB8270FF}"/>
                </c:ext>
              </c:extLst>
            </c:dLbl>
            <c:dLbl>
              <c:idx val="1"/>
              <c:layout>
                <c:manualLayout>
                  <c:x val="0.13185233790220699"/>
                  <c:y val="0.167105953861031"/>
                </c:manualLayout>
              </c:layout>
              <c:tx>
                <c:rich>
                  <a:bodyPr/>
                  <a:lstStyle/>
                  <a:p>
                    <a:r>
                      <a:rPr lang="en-US" sz="1100" b="1">
                        <a:solidFill>
                          <a:schemeClr val="bg1"/>
                        </a:solidFill>
                      </a:rPr>
                      <a:t>10%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6F9-4102-B16E-79ADFB8270FF}"/>
                </c:ext>
              </c:extLst>
            </c:dLbl>
            <c:spPr>
              <a:noFill/>
              <a:ln>
                <a:noFill/>
              </a:ln>
              <a:effectLst/>
            </c:spPr>
            <c:txPr>
              <a:bodyPr/>
              <a:lstStyle/>
              <a:p>
                <a:pPr algn="l">
                  <a:defRPr sz="1100" b="1">
                    <a:solidFill>
                      <a:schemeClr val="bg1"/>
                    </a:solidFill>
                  </a:defRPr>
                </a:pPr>
                <a:endParaRPr lang="nb-NO"/>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36F9-4102-B16E-79ADFB8270FF}"/>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nb-NO"/>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5/3/2016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is your complete</a:t>
            </a:r>
            <a:r>
              <a:rPr lang="en-US" baseline="0" dirty="0"/>
              <a:t> mobile solution.</a:t>
            </a:r>
          </a:p>
          <a:p>
            <a:endParaRPr lang="en-US" baseline="0" dirty="0"/>
          </a:p>
          <a:p>
            <a:r>
              <a:rPr lang="en-US" baseline="0" dirty="0"/>
              <a:t>Xamarin Platform is usually what you hear about which is building native iOS, Android, Mac, and Windows Apps all in C#</a:t>
            </a:r>
          </a:p>
          <a:p>
            <a:endParaRPr lang="en-US" baseline="0" dirty="0"/>
          </a:p>
          <a:p>
            <a:r>
              <a:rPr lang="en-US" baseline="0" dirty="0"/>
              <a:t>However Xamarin offers a wide range of products for developers to go mobile including Test Cloud, Insights, and a way to learn all of mobile with University.</a:t>
            </a:r>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5/3/2016 9:15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9607098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Unhappy Users</a:t>
            </a:r>
          </a:p>
          <a:p>
            <a:pPr marL="171450" indent="-171450">
              <a:buFont typeface="Arial" panose="020B0604020202020204" pitchFamily="34" charset="0"/>
              <a:buChar char="•"/>
            </a:pPr>
            <a:r>
              <a:rPr lang="en-US" dirty="0"/>
              <a:t>Unhappy</a:t>
            </a:r>
            <a:r>
              <a:rPr lang="en-US" baseline="0" dirty="0"/>
              <a:t> Developers</a:t>
            </a:r>
          </a:p>
          <a:p>
            <a:pPr marL="171450" indent="-171450">
              <a:buFont typeface="Arial" panose="020B0604020202020204" pitchFamily="34" charset="0"/>
              <a:buChar char="•"/>
            </a:pPr>
            <a:r>
              <a:rPr lang="en-US" baseline="0" dirty="0"/>
              <a:t>Increase in Abandoned Apps</a:t>
            </a:r>
          </a:p>
          <a:p>
            <a:pPr marL="171450" indent="-171450">
              <a:buFont typeface="Arial" panose="020B0604020202020204" pitchFamily="34" charset="0"/>
              <a:buChar char="•"/>
            </a:pPr>
            <a:r>
              <a:rPr lang="en-US" baseline="0" dirty="0"/>
              <a:t>Limited to what is implemented</a:t>
            </a:r>
            <a:endParaRPr lang="en-US" dirty="0"/>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5/3/2016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763873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UI build natively per platform,</a:t>
            </a:r>
            <a:r>
              <a:rPr lang="en-US" baseline="0" dirty="0"/>
              <a:t> leveraging C#</a:t>
            </a:r>
            <a:endParaRPr lang="en-US" dirty="0"/>
          </a:p>
          <a:p>
            <a:r>
              <a:rPr lang="en-US" dirty="0"/>
              <a:t>C# + XAML</a:t>
            </a:r>
          </a:p>
          <a:p>
            <a:r>
              <a:rPr lang="en-US" dirty="0"/>
              <a:t>C#</a:t>
            </a:r>
            <a:r>
              <a:rPr lang="en-US" baseline="0" dirty="0"/>
              <a:t> + XML</a:t>
            </a:r>
          </a:p>
          <a:p>
            <a:r>
              <a:rPr lang="en-US" baseline="0" dirty="0"/>
              <a:t>C# + XIB</a:t>
            </a:r>
          </a:p>
          <a:p>
            <a:r>
              <a:rPr lang="en-US" baseline="0" dirty="0"/>
              <a:t>One shared app logic code base, iOS, Android, Mac, Windows Phone, Windows Store, Windows</a:t>
            </a:r>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5/3/2016 9:15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7661460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recently introduced Xamarin.Forms a new library</a:t>
            </a:r>
            <a:r>
              <a:rPr lang="en-US" baseline="0" dirty="0"/>
              <a:t> for cross platform user interface. We will touch up on this later, but this enables you to be highly productive, share code, but build out UI on each platform and access platform APIs.</a:t>
            </a:r>
          </a:p>
          <a:p>
            <a:endParaRPr lang="en-US" baseline="0" dirty="0"/>
          </a:p>
          <a:p>
            <a:r>
              <a:rPr lang="en-US" baseline="0" dirty="0"/>
              <a:t>With Xamarin.Forms you now have a nice Shared UI Code layer, but still access to platform APIs</a:t>
            </a:r>
          </a:p>
          <a:p>
            <a:r>
              <a:rPr lang="en-US" baseline="0" dirty="0"/>
              <a:t>You can start from native, pick a few screens, or start with forms, and replace with native later</a:t>
            </a:r>
          </a:p>
          <a:p>
            <a:endParaRPr lang="en-US"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13</a:t>
            </a:fld>
            <a:endParaRPr lang="en-US"/>
          </a:p>
        </p:txBody>
      </p:sp>
    </p:spTree>
    <p:extLst>
      <p:ext uri="{BB962C8B-B14F-4D97-AF65-F5344CB8AC3E}">
        <p14:creationId xmlns:p14="http://schemas.microsoft.com/office/powerpoint/2010/main" val="1541787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Xamarin it just isn’t your front end</a:t>
            </a:r>
            <a:r>
              <a:rPr lang="en-US" baseline="0" dirty="0"/>
              <a:t> in C# it is your full backend server as well. With Azure or even on Linux running Mono or the </a:t>
            </a:r>
            <a:r>
              <a:rPr lang="en-US" baseline="0" dirty="0" err="1"/>
              <a:t>CoreCLR</a:t>
            </a:r>
            <a:r>
              <a:rPr lang="en-US" baseline="0" dirty="0"/>
              <a:t> your app is fully C# end to end!</a:t>
            </a:r>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5/3/2016 9:15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771151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a:t>
            </a:r>
            <a:r>
              <a:rPr lang="en-US" baseline="0" dirty="0"/>
              <a:t> a bit about C# and why it is awesome.</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15</a:t>
            </a:fld>
            <a:endParaRPr lang="en-US"/>
          </a:p>
        </p:txBody>
      </p:sp>
    </p:spTree>
    <p:extLst>
      <p:ext uri="{BB962C8B-B14F-4D97-AF65-F5344CB8AC3E}">
        <p14:creationId xmlns:p14="http://schemas.microsoft.com/office/powerpoint/2010/main" val="1324901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ＭＳ Ｐゴシック" charset="0"/>
              </a:rPr>
              <a:t>Use your favorite libraries like </a:t>
            </a:r>
            <a:r>
              <a:rPr lang="en-US" sz="1200" b="0" i="0" kern="1200" baseline="0" dirty="0" err="1">
                <a:solidFill>
                  <a:schemeClr val="tx1"/>
                </a:solidFill>
                <a:effectLst/>
                <a:latin typeface="+mn-lt"/>
                <a:ea typeface="ＭＳ Ｐゴシック" charset="0"/>
              </a:rPr>
              <a:t>Json.NET</a:t>
            </a:r>
            <a:r>
              <a:rPr lang="en-US" sz="1200" b="0" i="0" kern="1200" baseline="0" dirty="0">
                <a:solidFill>
                  <a:schemeClr val="tx1"/>
                </a:solidFill>
                <a:effectLst/>
                <a:latin typeface="+mn-lt"/>
                <a:ea typeface="ＭＳ Ｐゴシック" charset="0"/>
              </a:rPr>
              <a:t>!</a:t>
            </a:r>
            <a:endParaRPr lang="en-US"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17</a:t>
            </a:fld>
            <a:endParaRPr lang="en-US"/>
          </a:p>
        </p:txBody>
      </p:sp>
    </p:spTree>
    <p:extLst>
      <p:ext uri="{BB962C8B-B14F-4D97-AF65-F5344CB8AC3E}">
        <p14:creationId xmlns:p14="http://schemas.microsoft.com/office/powerpoint/2010/main" val="1756270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is an example of creating a</a:t>
            </a:r>
            <a:r>
              <a:rPr lang="en-US" baseline="0" dirty="0"/>
              <a:t> class with a method to get names</a:t>
            </a:r>
          </a:p>
          <a:p>
            <a:pPr marL="171450" indent="-171450">
              <a:buFont typeface="Arial" panose="020B0604020202020204" pitchFamily="34" charset="0"/>
              <a:buChar char="•"/>
            </a:pPr>
            <a:r>
              <a:rPr lang="en-US" baseline="0" dirty="0"/>
              <a:t>1 Line with LINQ to execute this command</a:t>
            </a:r>
            <a:endParaRPr lang="en-US" dirty="0"/>
          </a:p>
          <a:p>
            <a:pPr marL="171450" indent="-171450">
              <a:buFont typeface="Arial" panose="020B0604020202020204" pitchFamily="34" charset="0"/>
              <a:buChar char="•"/>
            </a:pPr>
            <a:r>
              <a:rPr lang="en-US" dirty="0"/>
              <a:t>Take advantage</a:t>
            </a:r>
            <a:r>
              <a:rPr lang="en-US" baseline="0" dirty="0"/>
              <a:t> of C# features and set properties easily</a:t>
            </a:r>
            <a:endParaRPr lang="en-US"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18</a:t>
            </a:fld>
            <a:endParaRPr lang="en-US"/>
          </a:p>
        </p:txBody>
      </p:sp>
    </p:spTree>
    <p:extLst>
      <p:ext uri="{BB962C8B-B14F-4D97-AF65-F5344CB8AC3E}">
        <p14:creationId xmlns:p14="http://schemas.microsoft.com/office/powerpoint/2010/main" val="928195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ＭＳ Ｐゴシック" charset="0"/>
                <a:cs typeface="ＭＳ Ｐゴシック" charset="0"/>
              </a:rPr>
              <a:t>The </a:t>
            </a:r>
            <a:r>
              <a:rPr lang="en-US" sz="1200" b="0" i="0" kern="1200" dirty="0" err="1">
                <a:solidFill>
                  <a:schemeClr val="tx1"/>
                </a:solidFill>
                <a:effectLst/>
                <a:latin typeface="+mn-lt"/>
                <a:ea typeface="ＭＳ Ｐゴシック" charset="0"/>
                <a:cs typeface="ＭＳ Ｐゴシック" charset="0"/>
              </a:rPr>
              <a:t>async</a:t>
            </a:r>
            <a:r>
              <a:rPr lang="en-US" sz="1200" b="0" i="0" kern="1200" dirty="0">
                <a:solidFill>
                  <a:schemeClr val="tx1"/>
                </a:solidFill>
                <a:effectLst/>
                <a:latin typeface="+mn-lt"/>
                <a:ea typeface="ＭＳ Ｐゴシック" charset="0"/>
                <a:cs typeface="ＭＳ Ｐゴシック" charset="0"/>
              </a:rPr>
              <a:t> and await keywords in C# 5.0 now available to Xamarin developers make asynchronous programming incredibly pleasant. </a:t>
            </a:r>
          </a:p>
          <a:p>
            <a:pPr marL="171450" indent="-171450">
              <a:buFont typeface="Arial" panose="020B0604020202020204" pitchFamily="34" charset="0"/>
              <a:buChar char="•"/>
            </a:pPr>
            <a:r>
              <a:rPr lang="en-US" sz="1200" b="0" i="0" kern="1200" dirty="0">
                <a:solidFill>
                  <a:schemeClr val="tx1"/>
                </a:solidFill>
                <a:effectLst/>
                <a:latin typeface="+mn-lt"/>
                <a:ea typeface="ＭＳ Ｐゴシック" charset="0"/>
                <a:cs typeface="ＭＳ Ｐゴシック" charset="0"/>
              </a:rPr>
              <a:t>You end up with code that is much more linear and much easier to understand. </a:t>
            </a:r>
          </a:p>
          <a:p>
            <a:pPr marL="171450" indent="-171450">
              <a:buFont typeface="Arial" panose="020B0604020202020204" pitchFamily="34" charset="0"/>
              <a:buChar char="•"/>
            </a:pPr>
            <a:r>
              <a:rPr lang="en-US" sz="1200" b="0" i="0" kern="1200" dirty="0">
                <a:solidFill>
                  <a:schemeClr val="tx1"/>
                </a:solidFill>
                <a:effectLst/>
                <a:latin typeface="+mn-lt"/>
                <a:ea typeface="ＭＳ Ｐゴシック" charset="0"/>
                <a:cs typeface="ＭＳ Ｐゴシック" charset="0"/>
              </a:rPr>
              <a:t>The compiler does a lot of magic for you which simplifies your code and your life. </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19</a:t>
            </a:fld>
            <a:endParaRPr lang="en-US"/>
          </a:p>
        </p:txBody>
      </p:sp>
    </p:spTree>
    <p:extLst>
      <p:ext uri="{BB962C8B-B14F-4D97-AF65-F5344CB8AC3E}">
        <p14:creationId xmlns:p14="http://schemas.microsoft.com/office/powerpoint/2010/main" val="823098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With</a:t>
            </a:r>
            <a:r>
              <a:rPr lang="en-US" baseline="0" dirty="0"/>
              <a:t> Xamarin we even extend native methods with C# Features</a:t>
            </a:r>
          </a:p>
          <a:p>
            <a:pPr marL="171450" indent="-171450">
              <a:buFont typeface="Arial" panose="020B0604020202020204" pitchFamily="34" charset="0"/>
              <a:buChar char="•"/>
            </a:pPr>
            <a:r>
              <a:rPr lang="en-US" baseline="0" dirty="0"/>
              <a:t>Here there is no need for a callback block, simply await on the animation to finish before continuing on</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20</a:t>
            </a:fld>
            <a:endParaRPr lang="en-US"/>
          </a:p>
        </p:txBody>
      </p:sp>
    </p:spTree>
    <p:extLst>
      <p:ext uri="{BB962C8B-B14F-4D97-AF65-F5344CB8AC3E}">
        <p14:creationId xmlns:p14="http://schemas.microsoft.com/office/powerpoint/2010/main" val="15985272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ＭＳ Ｐゴシック" charset="0"/>
                <a:cs typeface="ＭＳ Ｐゴシック" charset="0"/>
              </a:rPr>
              <a:t>Here we can see how easy</a:t>
            </a:r>
            <a:r>
              <a:rPr lang="en-US" sz="1200" b="0" i="0" kern="1200" baseline="0" dirty="0">
                <a:solidFill>
                  <a:schemeClr val="tx1"/>
                </a:solidFill>
                <a:effectLst/>
                <a:latin typeface="+mn-lt"/>
                <a:ea typeface="ＭＳ Ｐゴシック" charset="0"/>
                <a:cs typeface="ＭＳ Ｐゴシック" charset="0"/>
              </a:rPr>
              <a:t> it is just to do a += for an event and not have to implement a bunch of listeners every time. Easy to read, </a:t>
            </a:r>
            <a:r>
              <a:rPr lang="en-US" sz="1200" b="0" i="0" kern="1200" baseline="0" dirty="0" err="1">
                <a:solidFill>
                  <a:schemeClr val="tx1"/>
                </a:solidFill>
                <a:effectLst/>
                <a:latin typeface="+mn-lt"/>
                <a:ea typeface="ＭＳ Ｐゴシック" charset="0"/>
                <a:cs typeface="ＭＳ Ｐゴシック" charset="0"/>
              </a:rPr>
              <a:t>string.Format</a:t>
            </a:r>
            <a:r>
              <a:rPr lang="en-US" sz="1200" b="0" i="0" kern="1200" baseline="0" dirty="0">
                <a:solidFill>
                  <a:schemeClr val="tx1"/>
                </a:solidFill>
                <a:effectLst/>
                <a:latin typeface="+mn-lt"/>
                <a:ea typeface="ＭＳ Ｐゴシック" charset="0"/>
                <a:cs typeface="ＭＳ Ｐゴシック" charset="0"/>
              </a:rPr>
              <a:t>, using </a:t>
            </a:r>
            <a:r>
              <a:rPr lang="en-US" sz="1200" b="0" i="0" kern="1200" baseline="0" dirty="0" err="1">
                <a:solidFill>
                  <a:schemeClr val="tx1"/>
                </a:solidFill>
                <a:effectLst/>
                <a:latin typeface="+mn-lt"/>
                <a:ea typeface="ＭＳ Ｐゴシック" charset="0"/>
                <a:cs typeface="ＭＳ Ｐゴシック" charset="0"/>
              </a:rPr>
              <a:t>args</a:t>
            </a:r>
            <a:r>
              <a:rPr lang="en-US" sz="1200" b="0" i="0" kern="1200" baseline="0" dirty="0">
                <a:solidFill>
                  <a:schemeClr val="tx1"/>
                </a:solidFill>
                <a:effectLst/>
                <a:latin typeface="+mn-lt"/>
                <a:ea typeface="ＭＳ Ｐゴシック" charset="0"/>
                <a:cs typeface="ＭＳ Ｐゴシック" charset="0"/>
              </a:rPr>
              <a:t>, etc.</a:t>
            </a:r>
          </a:p>
          <a:p>
            <a:pPr marL="171450" indent="-171450">
              <a:buFont typeface="Arial" panose="020B0604020202020204" pitchFamily="34" charset="0"/>
              <a:buChar char="•"/>
            </a:pPr>
            <a:r>
              <a:rPr lang="en-US" sz="1200" b="0" i="0" kern="1200" baseline="0" dirty="0">
                <a:solidFill>
                  <a:schemeClr val="tx1"/>
                </a:solidFill>
                <a:effectLst/>
                <a:latin typeface="+mn-lt"/>
                <a:ea typeface="ＭＳ Ｐゴシック" charset="0"/>
              </a:rPr>
              <a:t>In fact we can make this call </a:t>
            </a:r>
            <a:r>
              <a:rPr lang="en-US" sz="1200" b="0" i="0" kern="1200" baseline="0" dirty="0" err="1">
                <a:solidFill>
                  <a:schemeClr val="tx1"/>
                </a:solidFill>
                <a:effectLst/>
                <a:latin typeface="+mn-lt"/>
                <a:ea typeface="ＭＳ Ｐゴシック" charset="0"/>
              </a:rPr>
              <a:t>Async</a:t>
            </a:r>
            <a:r>
              <a:rPr lang="en-US" sz="1200" b="0" i="0" kern="1200" baseline="0" dirty="0">
                <a:solidFill>
                  <a:schemeClr val="tx1"/>
                </a:solidFill>
                <a:effectLst/>
                <a:latin typeface="+mn-lt"/>
                <a:ea typeface="ＭＳ Ｐゴシック" charset="0"/>
              </a:rPr>
              <a:t>/Await by just adding </a:t>
            </a:r>
            <a:r>
              <a:rPr lang="en-US" sz="1200" b="0" i="0" kern="1200" baseline="0" dirty="0" err="1">
                <a:solidFill>
                  <a:schemeClr val="tx1"/>
                </a:solidFill>
                <a:effectLst/>
                <a:latin typeface="+mn-lt"/>
                <a:ea typeface="ＭＳ Ｐゴシック" charset="0"/>
              </a:rPr>
              <a:t>async</a:t>
            </a:r>
            <a:r>
              <a:rPr lang="en-US" sz="1200" b="0" i="0" kern="1200" baseline="0" dirty="0">
                <a:solidFill>
                  <a:schemeClr val="tx1"/>
                </a:solidFill>
                <a:effectLst/>
                <a:latin typeface="+mn-lt"/>
                <a:ea typeface="ＭＳ Ｐゴシック" charset="0"/>
              </a:rPr>
              <a:t> to the delegate!</a:t>
            </a:r>
            <a:endParaRPr lang="en-US"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21</a:t>
            </a:fld>
            <a:endParaRPr lang="en-US"/>
          </a:p>
        </p:txBody>
      </p:sp>
    </p:spTree>
    <p:extLst>
      <p:ext uri="{BB962C8B-B14F-4D97-AF65-F5344CB8AC3E}">
        <p14:creationId xmlns:p14="http://schemas.microsoft.com/office/powerpoint/2010/main" val="1925203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is your complete</a:t>
            </a:r>
            <a:r>
              <a:rPr lang="en-US" baseline="0" dirty="0"/>
              <a:t> mobile solution.</a:t>
            </a:r>
          </a:p>
          <a:p>
            <a:endParaRPr lang="en-US" baseline="0" dirty="0"/>
          </a:p>
          <a:p>
            <a:r>
              <a:rPr lang="en-US" baseline="0" dirty="0"/>
              <a:t>Xamarin Platform is usually what you hear about which is building native iOS, Android, Mac, and Windows Apps all in C#</a:t>
            </a:r>
          </a:p>
          <a:p>
            <a:endParaRPr lang="en-US" baseline="0" dirty="0"/>
          </a:p>
          <a:p>
            <a:r>
              <a:rPr lang="en-US" baseline="0" dirty="0"/>
              <a:t>However Xamarin offers a wide range of products for developers to go mobile including Test Cloud, Insights, and a way to learn all of mobile with University.</a:t>
            </a:r>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5/3/2016 1:48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24635389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Another</a:t>
            </a:r>
            <a:r>
              <a:rPr lang="en-US" baseline="0"/>
              <a:t> </a:t>
            </a:r>
            <a:r>
              <a:rPr lang="en-US" baseline="0" dirty="0"/>
              <a:t>partnership at the end of 2014:</a:t>
            </a:r>
          </a:p>
          <a:p>
            <a:pPr marL="171450" indent="-171450">
              <a:buFont typeface="Arial" charset="0"/>
              <a:buChar char="•"/>
            </a:pPr>
            <a:r>
              <a:rPr lang="en-US" baseline="0" dirty="0"/>
              <a:t>Support for VS 2015 + Community Edition</a:t>
            </a:r>
          </a:p>
          <a:p>
            <a:pPr marL="171450" indent="-171450">
              <a:buFont typeface="Arial" charset="0"/>
              <a:buChar char="•"/>
            </a:pPr>
            <a:r>
              <a:rPr lang="en-US" baseline="0" dirty="0"/>
              <a:t>Special MSDN Offers</a:t>
            </a:r>
          </a:p>
          <a:p>
            <a:pPr marL="171450" indent="-171450">
              <a:buFont typeface="Arial" charset="0"/>
              <a:buChar char="•"/>
            </a:pPr>
            <a:r>
              <a:rPr lang="en-US" baseline="0" dirty="0"/>
              <a:t>Starter Edition Support for </a:t>
            </a:r>
            <a:r>
              <a:rPr lang="en-US" baseline="0"/>
              <a:t>Visual Studio</a:t>
            </a:r>
          </a:p>
          <a:p>
            <a:pPr marL="171450" indent="-171450">
              <a:buFont typeface="Arial" charset="0"/>
              <a:buChar char="•"/>
            </a:pPr>
            <a:r>
              <a:rPr lang="en-US" baseline="0"/>
              <a:t>Kjøpt opp av Microsoft - gratis</a:t>
            </a:r>
            <a:endParaRPr lang="en-US"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24</a:t>
            </a:fld>
            <a:endParaRPr lang="en-US"/>
          </a:p>
        </p:txBody>
      </p:sp>
    </p:spTree>
    <p:extLst>
      <p:ext uri="{BB962C8B-B14F-4D97-AF65-F5344CB8AC3E}">
        <p14:creationId xmlns:p14="http://schemas.microsoft.com/office/powerpoint/2010/main" val="1104627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you have ever developed for a Windows Platform before these .NET namespaces might look familiar.</a:t>
            </a:r>
          </a:p>
          <a:p>
            <a:endParaRPr lang="en-US" baseline="0" dirty="0"/>
          </a:p>
          <a:p>
            <a:r>
              <a:rPr lang="en-US" baseline="0" dirty="0"/>
              <a:t>However, if we go to a new platform such as Windows Phone or Store we have a new SDK to use and a new set of namespaces.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26</a:t>
            </a:fld>
            <a:endParaRPr lang="en-US"/>
          </a:p>
        </p:txBody>
      </p:sp>
    </p:spTree>
    <p:extLst>
      <p:ext uri="{BB962C8B-B14F-4D97-AF65-F5344CB8AC3E}">
        <p14:creationId xmlns:p14="http://schemas.microsoft.com/office/powerpoint/2010/main" val="15433241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You can think of iOS and Android development</a:t>
            </a:r>
            <a:r>
              <a:rPr lang="en-US" baseline="0" dirty="0"/>
              <a:t> the same with Xamarin. You can see we have all of our .NET namespaces and libraries, but Xamarin give us 100% </a:t>
            </a:r>
            <a:r>
              <a:rPr lang="en-US" baseline="0" dirty="0" err="1"/>
              <a:t>api</a:t>
            </a:r>
            <a:r>
              <a:rPr lang="en-US" baseline="0" dirty="0"/>
              <a:t> coverage of each iOS API in it’s SDK that we access view C#.</a:t>
            </a:r>
            <a:endParaRPr lang="en-US" dirty="0"/>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5/3/2016 9:15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16262761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same is true for Android as well.</a:t>
            </a:r>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5/3/2016 9:15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21307943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5/3/2016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18846612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There is no compromise</a:t>
            </a:r>
            <a:r>
              <a:rPr lang="en-US" baseline="0" dirty="0"/>
              <a:t> on performance.</a:t>
            </a:r>
          </a:p>
          <a:p>
            <a:pPr marL="171450" indent="-171450">
              <a:buFont typeface="Arial" panose="020B0604020202020204" pitchFamily="34" charset="0"/>
              <a:buChar char="•"/>
            </a:pPr>
            <a:r>
              <a:rPr lang="en-US" baseline="0" dirty="0"/>
              <a:t>Xamarin apps look and feel native because they are native.</a:t>
            </a:r>
            <a:endParaRPr lang="en-US"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30</a:t>
            </a:fld>
            <a:endParaRPr lang="en-US"/>
          </a:p>
        </p:txBody>
      </p:sp>
    </p:spTree>
    <p:extLst>
      <p:ext uri="{BB962C8B-B14F-4D97-AF65-F5344CB8AC3E}">
        <p14:creationId xmlns:p14="http://schemas.microsoft.com/office/powerpoint/2010/main" val="19854334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Apple has a developer preview where</a:t>
            </a:r>
            <a:r>
              <a:rPr lang="en-US" baseline="0" dirty="0"/>
              <a:t> Xamarin has alphas ready. Google does not offer this. </a:t>
            </a:r>
          </a:p>
          <a:p>
            <a:pPr marL="171450" indent="-171450">
              <a:buFont typeface="Arial" panose="020B0604020202020204" pitchFamily="34" charset="0"/>
              <a:buChar char="•"/>
            </a:pPr>
            <a:r>
              <a:rPr lang="en-US" baseline="0" dirty="0"/>
              <a:t>Android versions are usually 4 to 8 weeks out for a stable release, but alphas and betas are usually earlier. </a:t>
            </a:r>
          </a:p>
          <a:p>
            <a:pPr marL="171450" indent="-171450">
              <a:buFont typeface="Arial" panose="020B0604020202020204" pitchFamily="34" charset="0"/>
              <a:buChar char="•"/>
            </a:pPr>
            <a:r>
              <a:rPr lang="en-US" baseline="0" dirty="0"/>
              <a:t>Xamarin realizes how important having iOS ready because within 24 hours a large portion of iOS users upgrade</a:t>
            </a:r>
          </a:p>
          <a:p>
            <a:pPr marL="171450" indent="-171450">
              <a:buFont typeface="Arial" panose="020B0604020202020204" pitchFamily="34" charset="0"/>
              <a:buChar char="•"/>
            </a:pPr>
            <a:r>
              <a:rPr lang="en-US" baseline="0" dirty="0"/>
              <a:t>Android on the other hand is much different. After 4 months on the market Android 4.4 only had 1% adoption</a:t>
            </a:r>
            <a:endParaRPr lang="en-US"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31</a:t>
            </a:fld>
            <a:endParaRPr lang="en-US"/>
          </a:p>
        </p:txBody>
      </p:sp>
    </p:spTree>
    <p:extLst>
      <p:ext uri="{BB962C8B-B14F-4D97-AF65-F5344CB8AC3E}">
        <p14:creationId xmlns:p14="http://schemas.microsoft.com/office/powerpoint/2010/main" val="3952792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all of your favorite libraries from NuGet or share and distribute</a:t>
            </a:r>
            <a:r>
              <a:rPr lang="en-US" baseline="0" dirty="0"/>
              <a:t> your own!</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34</a:t>
            </a:fld>
            <a:endParaRPr lang="en-US"/>
          </a:p>
        </p:txBody>
      </p:sp>
    </p:spTree>
    <p:extLst>
      <p:ext uri="{BB962C8B-B14F-4D97-AF65-F5344CB8AC3E}">
        <p14:creationId xmlns:p14="http://schemas.microsoft.com/office/powerpoint/2010/main" val="17043650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solidFill>
                  <a:schemeClr val="bg1"/>
                </a:solidFill>
                <a:latin typeface="Segoe UI" panose="020B0502040204020203" pitchFamily="34" charset="0"/>
                <a:cs typeface="Segoe UI" panose="020B0502040204020203" pitchFamily="34" charset="0"/>
              </a:rPr>
              <a:t>iCircuit</a:t>
            </a:r>
            <a:r>
              <a:rPr lang="en-US" baseline="0" dirty="0">
                <a:solidFill>
                  <a:schemeClr val="bg1"/>
                </a:solidFill>
                <a:latin typeface="Segoe UI" panose="020B0502040204020203" pitchFamily="34" charset="0"/>
                <a:cs typeface="Segoe UI" panose="020B0502040204020203" pitchFamily="34" charset="0"/>
              </a:rPr>
              <a:t> is made by Frank Krueger, a long time Mono &amp; Xamarin developer. </a:t>
            </a:r>
          </a:p>
          <a:p>
            <a:pPr marL="171450" indent="-171450">
              <a:buFont typeface="Arial" panose="020B0604020202020204" pitchFamily="34" charset="0"/>
              <a:buChar char="•"/>
            </a:pPr>
            <a:r>
              <a:rPr lang="en-US" dirty="0">
                <a:solidFill>
                  <a:schemeClr val="bg1"/>
                </a:solidFill>
                <a:latin typeface="Segoe UI" panose="020B0502040204020203" pitchFamily="34" charset="0"/>
                <a:cs typeface="Segoe UI" panose="020B0502040204020203" pitchFamily="34" charset="0"/>
              </a:rPr>
              <a:t>Sharing code lead to 70</a:t>
            </a:r>
            <a:r>
              <a:rPr lang="en-US" baseline="0" dirty="0">
                <a:solidFill>
                  <a:schemeClr val="bg1"/>
                </a:solidFill>
                <a:latin typeface="Segoe UI" panose="020B0502040204020203" pitchFamily="34" charset="0"/>
                <a:cs typeface="Segoe UI" panose="020B0502040204020203" pitchFamily="34" charset="0"/>
              </a:rPr>
              <a:t> to 90% code reuse across platforms speeding up development</a:t>
            </a:r>
            <a:endParaRPr lang="en-US" dirty="0">
              <a:solidFill>
                <a:schemeClr val="bg1"/>
              </a:solidFill>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Segoe UI" panose="020B0502040204020203" pitchFamily="34" charset="0"/>
                <a:cs typeface="Segoe UI" panose="020B0502040204020203" pitchFamily="34" charset="0"/>
              </a:rPr>
              <a:t>Real-time circuit simulator and editor used to design analog and digital circuits</a:t>
            </a:r>
          </a:p>
          <a:p>
            <a:r>
              <a:rPr lang="en-US" sz="1050" dirty="0">
                <a:solidFill>
                  <a:schemeClr val="bg1"/>
                </a:solidFill>
                <a:latin typeface="Segoe UI" panose="020B0502040204020203" pitchFamily="34" charset="0"/>
                <a:cs typeface="Segoe UI" panose="020B0502040204020203" pitchFamily="34" charset="0"/>
              </a:rPr>
              <a:t>http://</a:t>
            </a:r>
            <a:r>
              <a:rPr lang="en-US" sz="1050" dirty="0" err="1">
                <a:solidFill>
                  <a:schemeClr val="bg1"/>
                </a:solidFill>
                <a:latin typeface="Segoe UI" panose="020B0502040204020203" pitchFamily="34" charset="0"/>
                <a:cs typeface="Segoe UI" panose="020B0502040204020203" pitchFamily="34" charset="0"/>
              </a:rPr>
              <a:t>praeclarum.org</a:t>
            </a:r>
            <a:r>
              <a:rPr lang="en-US" sz="1050" dirty="0">
                <a:solidFill>
                  <a:schemeClr val="bg1"/>
                </a:solidFill>
                <a:latin typeface="Segoe UI" panose="020B0502040204020203" pitchFamily="34" charset="0"/>
                <a:cs typeface="Segoe UI" panose="020B0502040204020203" pitchFamily="34" charset="0"/>
              </a:rPr>
              <a:t>/post/42378027611/</a:t>
            </a:r>
            <a:r>
              <a:rPr lang="en-US" sz="1050" dirty="0" err="1">
                <a:solidFill>
                  <a:schemeClr val="bg1"/>
                </a:solidFill>
                <a:latin typeface="Segoe UI" panose="020B0502040204020203" pitchFamily="34" charset="0"/>
                <a:cs typeface="Segoe UI" panose="020B0502040204020203" pitchFamily="34" charset="0"/>
              </a:rPr>
              <a:t>icircuit</a:t>
            </a:r>
            <a:r>
              <a:rPr lang="en-US" sz="1050" dirty="0">
                <a:solidFill>
                  <a:schemeClr val="bg1"/>
                </a:solidFill>
                <a:latin typeface="Segoe UI" panose="020B0502040204020203" pitchFamily="34" charset="0"/>
                <a:cs typeface="Segoe UI" panose="020B0502040204020203" pitchFamily="34" charset="0"/>
              </a:rPr>
              <a:t>-code-reuse-part-</a:t>
            </a:r>
            <a:r>
              <a:rPr lang="en-US" sz="1050" dirty="0" err="1">
                <a:solidFill>
                  <a:schemeClr val="bg1"/>
                </a:solidFill>
                <a:latin typeface="Segoe UI" panose="020B0502040204020203" pitchFamily="34" charset="0"/>
                <a:cs typeface="Segoe UI" panose="020B0502040204020203" pitchFamily="34" charset="0"/>
              </a:rPr>
              <a:t>cinq</a:t>
            </a:r>
            <a:endParaRPr lang="en-US" sz="1050" dirty="0">
              <a:solidFill>
                <a:schemeClr val="bg1"/>
              </a:solidFill>
              <a:latin typeface="Segoe UI" panose="020B0502040204020203" pitchFamily="34" charset="0"/>
              <a:cs typeface="Segoe UI" panose="020B0502040204020203" pitchFamily="34" charset="0"/>
            </a:endParaRPr>
          </a:p>
          <a:p>
            <a:endParaRPr lang="en-US"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36</a:t>
            </a:fld>
            <a:endParaRPr lang="en-US"/>
          </a:p>
        </p:txBody>
      </p:sp>
    </p:spTree>
    <p:extLst>
      <p:ext uri="{BB962C8B-B14F-4D97-AF65-F5344CB8AC3E}">
        <p14:creationId xmlns:p14="http://schemas.microsoft.com/office/powerpoint/2010/main" val="11769113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200" u="none" strike="noStrike" kern="1200" dirty="0">
                <a:solidFill>
                  <a:schemeClr val="tx1"/>
                </a:solidFill>
                <a:effectLst/>
                <a:latin typeface="+mn-lt"/>
                <a:ea typeface="+mn-ea"/>
                <a:cs typeface="+mn-cs"/>
              </a:rPr>
              <a:t>Single Solution for iOS, Android, and Windows</a:t>
            </a:r>
          </a:p>
          <a:p>
            <a:pPr lvl="0"/>
            <a:endParaRPr lang="en-US" sz="1200" u="none" strike="noStrike" kern="1200" dirty="0">
              <a:solidFill>
                <a:schemeClr val="tx1"/>
              </a:solidFill>
              <a:effectLst/>
              <a:latin typeface="+mn-lt"/>
              <a:ea typeface="+mn-ea"/>
              <a:cs typeface="+mn-cs"/>
            </a:endParaRPr>
          </a:p>
          <a:p>
            <a:pPr lvl="0"/>
            <a:r>
              <a:rPr lang="en-US" sz="1200" u="none" strike="noStrike" kern="1200" dirty="0">
                <a:solidFill>
                  <a:schemeClr val="tx1"/>
                </a:solidFill>
                <a:effectLst/>
                <a:latin typeface="+mn-lt"/>
                <a:ea typeface="+mn-ea"/>
                <a:cs typeface="+mn-cs"/>
              </a:rPr>
              <a:t>Leverage Entire Microsoft Ecosystem:</a:t>
            </a:r>
          </a:p>
          <a:p>
            <a:pPr marL="171450" lvl="0" indent="-171450">
              <a:buFont typeface="Arial" charset="0"/>
              <a:buChar char="•"/>
            </a:pPr>
            <a:r>
              <a:rPr lang="en-US" sz="1200" u="none" strike="noStrike" kern="1200" dirty="0" err="1">
                <a:solidFill>
                  <a:schemeClr val="tx1"/>
                </a:solidFill>
                <a:effectLst/>
                <a:latin typeface="+mn-lt"/>
                <a:ea typeface="+mn-ea"/>
                <a:cs typeface="+mn-cs"/>
              </a:rPr>
              <a:t>ReSharper</a:t>
            </a:r>
            <a:endParaRPr lang="en-US" sz="1200" u="none" strike="noStrike" kern="1200" dirty="0">
              <a:solidFill>
                <a:schemeClr val="tx1"/>
              </a:solidFill>
              <a:effectLst/>
              <a:latin typeface="+mn-lt"/>
              <a:ea typeface="+mn-ea"/>
              <a:cs typeface="+mn-cs"/>
            </a:endParaRPr>
          </a:p>
          <a:p>
            <a:pPr marL="171450" lvl="0" indent="-171450">
              <a:buFont typeface="Arial" charset="0"/>
              <a:buChar char="•"/>
            </a:pPr>
            <a:r>
              <a:rPr lang="en-US" sz="1200" u="none" strike="noStrike" kern="1200" dirty="0">
                <a:solidFill>
                  <a:schemeClr val="tx1"/>
                </a:solidFill>
                <a:effectLst/>
                <a:latin typeface="+mn-lt"/>
                <a:ea typeface="+mn-ea"/>
                <a:cs typeface="+mn-cs"/>
              </a:rPr>
              <a:t>Team Foundation Server</a:t>
            </a:r>
          </a:p>
          <a:p>
            <a:pPr marL="171450" lvl="0" indent="-171450">
              <a:buFont typeface="Arial" charset="0"/>
              <a:buChar char="•"/>
            </a:pPr>
            <a:r>
              <a:rPr lang="en-US" sz="1200" u="none" strike="noStrike" kern="1200" dirty="0">
                <a:solidFill>
                  <a:schemeClr val="tx1"/>
                </a:solidFill>
                <a:effectLst/>
                <a:latin typeface="+mn-lt"/>
                <a:ea typeface="+mn-ea"/>
                <a:cs typeface="+mn-cs"/>
              </a:rPr>
              <a:t>Azure</a:t>
            </a:r>
          </a:p>
          <a:p>
            <a:pPr marL="171450" lvl="0" indent="-171450">
              <a:buFont typeface="Arial" charset="0"/>
              <a:buChar char="•"/>
            </a:pPr>
            <a:r>
              <a:rPr lang="en-US" sz="1200" u="none" strike="noStrike" kern="1200" dirty="0">
                <a:solidFill>
                  <a:schemeClr val="tx1"/>
                </a:solidFill>
                <a:effectLst/>
                <a:latin typeface="+mn-lt"/>
                <a:ea typeface="+mn-ea"/>
                <a:cs typeface="+mn-cs"/>
              </a:rPr>
              <a:t>ASP.NET</a:t>
            </a:r>
          </a:p>
          <a:p>
            <a:pPr marL="171450" lvl="0" indent="-171450">
              <a:buFont typeface="Arial" charset="0"/>
              <a:buChar char="•"/>
            </a:pPr>
            <a:r>
              <a:rPr lang="en-US" sz="1200" u="none" strike="noStrike" kern="1200" dirty="0">
                <a:solidFill>
                  <a:schemeClr val="tx1"/>
                </a:solidFill>
                <a:effectLst/>
                <a:latin typeface="+mn-lt"/>
                <a:ea typeface="+mn-ea"/>
                <a:cs typeface="+mn-cs"/>
              </a:rPr>
              <a:t>Favorite</a:t>
            </a:r>
            <a:r>
              <a:rPr lang="en-US" sz="1200" u="none" strike="noStrike" kern="1200" baseline="0" dirty="0">
                <a:solidFill>
                  <a:schemeClr val="tx1"/>
                </a:solidFill>
                <a:effectLst/>
                <a:latin typeface="+mn-lt"/>
                <a:ea typeface="+mn-ea"/>
                <a:cs typeface="+mn-cs"/>
              </a:rPr>
              <a:t> Code Coverage and Profiling Tools</a:t>
            </a:r>
            <a:endParaRPr lang="en-US" sz="1200" u="none" strike="noStrike" kern="1200" dirty="0">
              <a:solidFill>
                <a:schemeClr val="tx1"/>
              </a:solidFill>
              <a:effectLst/>
              <a:latin typeface="+mn-lt"/>
              <a:ea typeface="+mn-ea"/>
              <a:cs typeface="+mn-cs"/>
            </a:endParaRPr>
          </a:p>
          <a:p>
            <a:pPr lvl="0"/>
            <a:endParaRPr lang="en-US" sz="1200" u="none" strike="noStrike" kern="1200" dirty="0">
              <a:solidFill>
                <a:schemeClr val="tx1"/>
              </a:solidFill>
              <a:effectLst/>
              <a:latin typeface="+mn-lt"/>
              <a:ea typeface="+mn-ea"/>
              <a:cs typeface="+mn-cs"/>
            </a:endParaRPr>
          </a:p>
          <a:p>
            <a:pPr lvl="0"/>
            <a:r>
              <a:rPr lang="en-US" sz="1200" u="none" strike="noStrike" kern="1200" dirty="0">
                <a:solidFill>
                  <a:schemeClr val="tx1"/>
                </a:solidFill>
                <a:effectLst/>
                <a:latin typeface="+mn-lt"/>
                <a:ea typeface="+mn-ea"/>
                <a:cs typeface="+mn-cs"/>
              </a:rPr>
              <a:t>Starter Compatible </a:t>
            </a:r>
          </a:p>
          <a:p>
            <a:pPr lvl="0"/>
            <a:endParaRPr lang="en-US" sz="1200" u="none" strike="noStrike" kern="1200" baseline="0" dirty="0">
              <a:solidFill>
                <a:schemeClr val="tx1"/>
              </a:solidFill>
              <a:effectLst/>
              <a:latin typeface="+mn-lt"/>
              <a:ea typeface="+mn-ea"/>
              <a:cs typeface="+mn-cs"/>
            </a:endParaRPr>
          </a:p>
          <a:p>
            <a:pPr lvl="0"/>
            <a:r>
              <a:rPr lang="en-US" sz="1200" u="none" strike="noStrike" kern="1200" baseline="0" dirty="0">
                <a:solidFill>
                  <a:schemeClr val="tx1"/>
                </a:solidFill>
                <a:effectLst/>
                <a:latin typeface="+mn-lt"/>
                <a:ea typeface="+mn-ea"/>
                <a:cs typeface="+mn-cs"/>
              </a:rPr>
              <a:t>Visual Studio 2012, 2013, and 2015 including Community Edition</a:t>
            </a:r>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2078480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5/3/2016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3849447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Xamarin Studio is available for Android development</a:t>
            </a:r>
            <a:r>
              <a:rPr lang="en-US" baseline="0" dirty="0"/>
              <a:t> on the PC. </a:t>
            </a:r>
          </a:p>
          <a:p>
            <a:r>
              <a:rPr lang="en-US" baseline="0" dirty="0"/>
              <a:t>Xamarin Studio on Mac offers: Android, iOS and Mac development</a:t>
            </a:r>
          </a:p>
          <a:p>
            <a:r>
              <a:rPr lang="en-US" baseline="0" dirty="0"/>
              <a:t>World Class IDE with great features:</a:t>
            </a:r>
          </a:p>
          <a:p>
            <a:pPr marL="171450" indent="-171450">
              <a:buFont typeface="Arial" panose="020B0604020202020204" pitchFamily="34" charset="0"/>
              <a:buChar char="•"/>
            </a:pPr>
            <a:r>
              <a:rPr lang="en-US" baseline="0" dirty="0"/>
              <a:t>Code Analysis</a:t>
            </a:r>
          </a:p>
          <a:p>
            <a:pPr marL="171450" indent="-171450">
              <a:buFont typeface="Arial" panose="020B0604020202020204" pitchFamily="34" charset="0"/>
              <a:buChar char="•"/>
            </a:pPr>
            <a:r>
              <a:rPr lang="en-US" baseline="0" dirty="0"/>
              <a:t>Upload to Test Flight</a:t>
            </a:r>
          </a:p>
          <a:p>
            <a:pPr marL="171450" indent="-171450">
              <a:buFont typeface="Arial" panose="020B0604020202020204" pitchFamily="34" charset="0"/>
              <a:buChar char="•"/>
            </a:pPr>
            <a:r>
              <a:rPr lang="en-US" baseline="0" dirty="0" err="1"/>
              <a:t>Git</a:t>
            </a:r>
            <a:r>
              <a:rPr lang="en-US" baseline="0" dirty="0"/>
              <a:t> &amp; Subversion  Integration</a:t>
            </a:r>
          </a:p>
          <a:p>
            <a:pPr marL="171450" indent="-171450">
              <a:buFont typeface="Arial" panose="020B0604020202020204" pitchFamily="34" charset="0"/>
              <a:buChar char="•"/>
            </a:pPr>
            <a:r>
              <a:rPr lang="en-US" baseline="0" dirty="0"/>
              <a:t>Code Completion</a:t>
            </a:r>
          </a:p>
          <a:p>
            <a:pPr marL="171450" indent="-171450">
              <a:buFont typeface="Arial" panose="020B0604020202020204" pitchFamily="34" charset="0"/>
              <a:buChar char="•"/>
            </a:pPr>
            <a:r>
              <a:rPr lang="en-US" baseline="0" dirty="0"/>
              <a:t>Code Navigation</a:t>
            </a:r>
          </a:p>
          <a:p>
            <a:pPr marL="0" indent="0">
              <a:buFont typeface="Arial" panose="020B0604020202020204" pitchFamily="34" charset="0"/>
              <a:buNone/>
            </a:pPr>
            <a:r>
              <a:rPr lang="en-US" baseline="0" dirty="0"/>
              <a:t>Easy transition from Visual Studio</a:t>
            </a:r>
          </a:p>
          <a:p>
            <a:pPr marL="0" indent="0">
              <a:buFont typeface="Arial" panose="020B0604020202020204" pitchFamily="34" charset="0"/>
              <a:buNone/>
            </a:pPr>
            <a:r>
              <a:rPr lang="en-US" baseline="0" dirty="0"/>
              <a:t>The same Solution &amp; Projects open in BOTH Xamarin Studio and Visual Studio!</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1960958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looking to get started will a full baked application simply head over to Xamarin’s pre-built page featuring</a:t>
            </a:r>
            <a:r>
              <a:rPr lang="en-US" baseline="0" dirty="0"/>
              <a:t> these apps and many more!</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43</a:t>
            </a:fld>
            <a:endParaRPr lang="en-US"/>
          </a:p>
        </p:txBody>
      </p:sp>
    </p:spTree>
    <p:extLst>
      <p:ext uri="{BB962C8B-B14F-4D97-AF65-F5344CB8AC3E}">
        <p14:creationId xmlns:p14="http://schemas.microsoft.com/office/powerpoint/2010/main" val="3305466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Xamarin Forms is a new set of APIs allowing you to quickly and easily write shared User Interface code that is still rendered natively on each platform, while still providing direct access to the underlying SDKs if you need it.</a:t>
            </a:r>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45</a:t>
            </a:fld>
            <a:endParaRPr lang="en-US"/>
          </a:p>
        </p:txBody>
      </p:sp>
    </p:spTree>
    <p:extLst>
      <p:ext uri="{BB962C8B-B14F-4D97-AF65-F5344CB8AC3E}">
        <p14:creationId xmlns:p14="http://schemas.microsoft.com/office/powerpoint/2010/main" val="3562283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see here the Xamarin approach we talked about earlier</a:t>
            </a:r>
          </a:p>
          <a:p>
            <a:r>
              <a:rPr lang="en-US" baseline="0" dirty="0"/>
              <a:t>This enables you to be highly productive, share code, but build out UI on each platform and access platform APIs</a:t>
            </a:r>
          </a:p>
          <a:p>
            <a:r>
              <a:rPr lang="en-US" baseline="0" dirty="0"/>
              <a:t>With Xamarin.Forms you now have a nice Shared UI Code layer, but still access to platform APIs</a:t>
            </a:r>
          </a:p>
          <a:p>
            <a:r>
              <a:rPr lang="en-US" baseline="0" dirty="0"/>
              <a:t>You can start from native, pick a few screens, or start with forms, and replace with native later</a:t>
            </a:r>
          </a:p>
          <a:p>
            <a:endParaRPr lang="en-US"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46</a:t>
            </a:fld>
            <a:endParaRPr lang="en-US"/>
          </a:p>
        </p:txBody>
      </p:sp>
    </p:spTree>
    <p:extLst>
      <p:ext uri="{BB962C8B-B14F-4D97-AF65-F5344CB8AC3E}">
        <p14:creationId xmlns:p14="http://schemas.microsoft.com/office/powerpoint/2010/main" val="20976573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Xamarin.Forms is much more that just a framework and includes everything</a:t>
            </a:r>
            <a:r>
              <a:rPr lang="en-US" baseline="0" dirty="0"/>
              <a:t> you need to get up and running to build out full native applications.</a:t>
            </a:r>
          </a:p>
          <a:p>
            <a:endParaRPr lang="en-US" baseline="0" dirty="0"/>
          </a:p>
          <a:p>
            <a:r>
              <a:rPr lang="en-US" baseline="0" dirty="0"/>
              <a:t>If you are used to MVVM type of development you will feel right at home.</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47</a:t>
            </a:fld>
            <a:endParaRPr lang="en-US"/>
          </a:p>
        </p:txBody>
      </p:sp>
    </p:spTree>
    <p:extLst>
      <p:ext uri="{BB962C8B-B14F-4D97-AF65-F5344CB8AC3E}">
        <p14:creationId xmlns:p14="http://schemas.microsoft.com/office/powerpoint/2010/main" val="5293024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quick example of a login</a:t>
            </a:r>
            <a:r>
              <a:rPr lang="en-US" baseline="0" dirty="0"/>
              <a:t> page:</a:t>
            </a:r>
          </a:p>
          <a:p>
            <a:endParaRPr lang="en-US" baseline="0" dirty="0"/>
          </a:p>
          <a:p>
            <a:r>
              <a:rPr lang="en-US" baseline="0" dirty="0"/>
              <a:t>Notice the data binding on the Entries Text fields. Additionally, there is a </a:t>
            </a:r>
            <a:r>
              <a:rPr lang="en-US" baseline="0" dirty="0" err="1"/>
              <a:t>LoginCommand</a:t>
            </a:r>
            <a:r>
              <a:rPr lang="en-US" baseline="0" dirty="0"/>
              <a:t>.</a:t>
            </a:r>
          </a:p>
          <a:p>
            <a:endParaRPr lang="en-US" baseline="0" dirty="0"/>
          </a:p>
          <a:p>
            <a:r>
              <a:rPr lang="en-US" baseline="0" dirty="0"/>
              <a:t>Each has a native user interface</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48</a:t>
            </a:fld>
            <a:endParaRPr lang="en-US"/>
          </a:p>
        </p:txBody>
      </p:sp>
    </p:spTree>
    <p:extLst>
      <p:ext uri="{BB962C8B-B14F-4D97-AF65-F5344CB8AC3E}">
        <p14:creationId xmlns:p14="http://schemas.microsoft.com/office/powerpoint/2010/main" val="9780534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what is right</a:t>
            </a:r>
            <a:r>
              <a:rPr lang="en-US" baseline="0" dirty="0"/>
              <a:t> for you!</a:t>
            </a:r>
          </a:p>
          <a:p>
            <a:endParaRPr lang="en-US" baseline="0" dirty="0"/>
          </a:p>
          <a:p>
            <a:r>
              <a:rPr lang="en-US" baseline="0" dirty="0"/>
              <a:t>Xamarin has this nifty guide to help you decide to go traditional or with Xamarin.Forms</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49</a:t>
            </a:fld>
            <a:endParaRPr lang="en-US"/>
          </a:p>
        </p:txBody>
      </p:sp>
    </p:spTree>
    <p:extLst>
      <p:ext uri="{BB962C8B-B14F-4D97-AF65-F5344CB8AC3E}">
        <p14:creationId xmlns:p14="http://schemas.microsoft.com/office/powerpoint/2010/main" val="298605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you have a set</a:t>
            </a:r>
            <a:r>
              <a:rPr lang="en-US" baseline="0" dirty="0"/>
              <a:t> of pages for each screen of your application</a:t>
            </a:r>
          </a:p>
          <a:p>
            <a:r>
              <a:rPr lang="en-US" baseline="0" dirty="0"/>
              <a:t>There are things like Content, and </a:t>
            </a:r>
            <a:r>
              <a:rPr lang="en-US" baseline="0" dirty="0" err="1"/>
              <a:t>MasterDetail</a:t>
            </a:r>
            <a:r>
              <a:rPr lang="en-US" baseline="0" dirty="0"/>
              <a:t> which gives you a nice </a:t>
            </a:r>
            <a:r>
              <a:rPr lang="en-US" baseline="0" dirty="0" err="1"/>
              <a:t>flyout</a:t>
            </a:r>
            <a:endParaRPr lang="en-US" baseline="0" dirty="0"/>
          </a:p>
          <a:p>
            <a:r>
              <a:rPr lang="en-US" baseline="0" dirty="0"/>
              <a:t>With a tabbed view you get the correct look on each platform</a:t>
            </a:r>
          </a:p>
          <a:p>
            <a:r>
              <a:rPr lang="en-US" baseline="0" dirty="0"/>
              <a:t>iOS on bottom, Android on top, and on WP you have a Pivot control</a:t>
            </a:r>
          </a:p>
          <a:p>
            <a:endParaRPr lang="en-US" baseline="0" dirty="0"/>
          </a:p>
          <a:p>
            <a:r>
              <a:rPr lang="en-US" dirty="0"/>
              <a:t>Inside of a page</a:t>
            </a:r>
            <a:r>
              <a:rPr lang="en-US" baseline="0" dirty="0"/>
              <a:t> are layouts</a:t>
            </a:r>
          </a:p>
          <a:p>
            <a:r>
              <a:rPr lang="en-US" baseline="0" dirty="0"/>
              <a:t>A lot of options from something simple like a stack panel to complex and powerful grids</a:t>
            </a:r>
          </a:p>
          <a:p>
            <a:endParaRPr lang="en-US" dirty="0"/>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50</a:t>
            </a:fld>
            <a:endParaRPr lang="en-US"/>
          </a:p>
        </p:txBody>
      </p:sp>
    </p:spTree>
    <p:extLst>
      <p:ext uri="{BB962C8B-B14F-4D97-AF65-F5344CB8AC3E}">
        <p14:creationId xmlns:p14="http://schemas.microsoft.com/office/powerpoint/2010/main" val="1298344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more than 40 controls, layouts, and pages to mix and match from.</a:t>
            </a:r>
          </a:p>
          <a:p>
            <a:r>
              <a:rPr lang="en-US" dirty="0"/>
              <a:t>These are all of the controls you have out of the box, you can</a:t>
            </a:r>
            <a:r>
              <a:rPr lang="en-US" baseline="0" dirty="0"/>
              <a:t> of course create your own.</a:t>
            </a:r>
          </a:p>
          <a:p>
            <a:r>
              <a:rPr lang="en-US" baseline="0" dirty="0"/>
              <a:t>What is unique is you get the native control and have access to it.</a:t>
            </a:r>
          </a:p>
          <a:p>
            <a:r>
              <a:rPr lang="en-US" baseline="0" dirty="0"/>
              <a:t>Consider an Entry Field</a:t>
            </a:r>
          </a:p>
          <a:p>
            <a:r>
              <a:rPr lang="en-US" baseline="0" dirty="0"/>
              <a:t>On iOS it is mapped to </a:t>
            </a:r>
            <a:r>
              <a:rPr lang="en-US" baseline="0" dirty="0" err="1"/>
              <a:t>UITextField</a:t>
            </a:r>
            <a:endParaRPr lang="en-US" baseline="0" dirty="0"/>
          </a:p>
          <a:p>
            <a:r>
              <a:rPr lang="en-US" baseline="0" dirty="0"/>
              <a:t>Android it is </a:t>
            </a:r>
            <a:r>
              <a:rPr lang="en-US" baseline="0" dirty="0" err="1"/>
              <a:t>EditText</a:t>
            </a:r>
            <a:endParaRPr lang="en-US" baseline="0" dirty="0"/>
          </a:p>
          <a:p>
            <a:r>
              <a:rPr lang="en-US" baseline="0" dirty="0"/>
              <a:t>Windows Phone it is a </a:t>
            </a:r>
            <a:r>
              <a:rPr lang="en-US" baseline="0" dirty="0" err="1"/>
              <a:t>TextBox</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51</a:t>
            </a:fld>
            <a:endParaRPr lang="en-US"/>
          </a:p>
        </p:txBody>
      </p:sp>
    </p:spTree>
    <p:extLst>
      <p:ext uri="{BB962C8B-B14F-4D97-AF65-F5344CB8AC3E}">
        <p14:creationId xmlns:p14="http://schemas.microsoft.com/office/powerpoint/2010/main" val="3055640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Xamarin.Forms</a:t>
            </a:r>
            <a:r>
              <a:rPr lang="en-US" dirty="0"/>
              <a:t> also has a great ecosystem</a:t>
            </a:r>
            <a:r>
              <a:rPr lang="en-US" baseline="0" dirty="0"/>
              <a:t> of controls from vendors you might know!</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52</a:t>
            </a:fld>
            <a:endParaRPr lang="en-US"/>
          </a:p>
        </p:txBody>
      </p:sp>
    </p:spTree>
    <p:extLst>
      <p:ext uri="{BB962C8B-B14F-4D97-AF65-F5344CB8AC3E}">
        <p14:creationId xmlns:p14="http://schemas.microsoft.com/office/powerpoint/2010/main" val="341953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makes up a “Native” mobile application? I am sure you have heard the</a:t>
            </a:r>
            <a:r>
              <a:rPr lang="en-US" baseline="0" dirty="0"/>
              <a:t> “native” thrown around, but what does that really mean?</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a:t>
            </a:fld>
            <a:endParaRPr lang="en-US" dirty="0"/>
          </a:p>
        </p:txBody>
      </p:sp>
    </p:spTree>
    <p:extLst>
      <p:ext uri="{BB962C8B-B14F-4D97-AF65-F5344CB8AC3E}">
        <p14:creationId xmlns:p14="http://schemas.microsoft.com/office/powerpoint/2010/main" val="17286711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t>
            </a:r>
            <a:r>
              <a:rPr lang="en-US" dirty="0" err="1"/>
              <a:t>Xamarin.Forms</a:t>
            </a:r>
            <a:r>
              <a:rPr lang="en-US" dirty="0"/>
              <a:t> you can easily extend and embed</a:t>
            </a:r>
            <a:r>
              <a:rPr lang="en-US" baseline="0" dirty="0"/>
              <a:t> custom views, mix and match screens, called native </a:t>
            </a:r>
            <a:r>
              <a:rPr lang="en-US" baseline="0" dirty="0" err="1"/>
              <a:t>apis</a:t>
            </a:r>
            <a:r>
              <a:rPr lang="en-US" baseline="0" dirty="0"/>
              <a:t>, or even easily migrate to a traditional app and share your backend logic.</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53</a:t>
            </a:fld>
            <a:endParaRPr lang="en-US"/>
          </a:p>
        </p:txBody>
      </p:sp>
    </p:spTree>
    <p:extLst>
      <p:ext uri="{BB962C8B-B14F-4D97-AF65-F5344CB8AC3E}">
        <p14:creationId xmlns:p14="http://schemas.microsoft.com/office/powerpoint/2010/main" val="22521184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unique aspect of Xamarin.Forms is an abstraction over the user interface, but what about</a:t>
            </a:r>
            <a:r>
              <a:rPr lang="en-US" baseline="0" dirty="0"/>
              <a:t> the platform specific functionality that makes these devices so special?</a:t>
            </a:r>
          </a:p>
          <a:p>
            <a:endParaRPr lang="en-US" baseline="0" dirty="0"/>
          </a:p>
          <a:p>
            <a:r>
              <a:rPr lang="en-US" baseline="0" dirty="0"/>
              <a:t>That is where plugins for Xamarin come in.</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54</a:t>
            </a:fld>
            <a:endParaRPr lang="en-US"/>
          </a:p>
        </p:txBody>
      </p:sp>
    </p:spTree>
    <p:extLst>
      <p:ext uri="{BB962C8B-B14F-4D97-AF65-F5344CB8AC3E}">
        <p14:creationId xmlns:p14="http://schemas.microsoft.com/office/powerpoint/2010/main" val="8563638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this stuff that we tal</a:t>
            </a:r>
            <a:r>
              <a:rPr lang="en-US" baseline="0" dirty="0"/>
              <a:t>k about up here?</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55</a:t>
            </a:fld>
            <a:endParaRPr lang="en-US"/>
          </a:p>
        </p:txBody>
      </p:sp>
    </p:spTree>
    <p:extLst>
      <p:ext uri="{BB962C8B-B14F-4D97-AF65-F5344CB8AC3E}">
        <p14:creationId xmlns:p14="http://schemas.microsoft.com/office/powerpoint/2010/main" val="7876891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platform specific code no matter how you are developing</a:t>
            </a:r>
            <a:r>
              <a:rPr lang="en-US" baseline="0" dirty="0"/>
              <a:t> traditional Xamarin or with Xamarin.Forms.</a:t>
            </a:r>
          </a:p>
          <a:p>
            <a:endParaRPr lang="en-US" baseline="0" dirty="0"/>
          </a:p>
          <a:p>
            <a:r>
              <a:rPr lang="en-US" baseline="0" dirty="0"/>
              <a:t>However, many platform APIs are the same bit of functionality, but with different APIs.</a:t>
            </a:r>
          </a:p>
          <a:p>
            <a:endParaRPr lang="en-US" baseline="0" dirty="0"/>
          </a:p>
          <a:p>
            <a:r>
              <a:rPr lang="en-US" baseline="0" dirty="0"/>
              <a:t>What if we had 1 API?</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56</a:t>
            </a:fld>
            <a:endParaRPr lang="en-US"/>
          </a:p>
        </p:txBody>
      </p:sp>
    </p:spTree>
    <p:extLst>
      <p:ext uri="{BB962C8B-B14F-4D97-AF65-F5344CB8AC3E}">
        <p14:creationId xmlns:p14="http://schemas.microsoft.com/office/powerpoint/2010/main" val="8466212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instance text to speech, what if we could</a:t>
            </a:r>
            <a:r>
              <a:rPr lang="en-US" baseline="0" dirty="0"/>
              <a:t> just say “Speak” and it would speak text with the underlying API.</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57</a:t>
            </a:fld>
            <a:endParaRPr lang="en-US"/>
          </a:p>
        </p:txBody>
      </p:sp>
    </p:spTree>
    <p:extLst>
      <p:ext uri="{BB962C8B-B14F-4D97-AF65-F5344CB8AC3E}">
        <p14:creationId xmlns:p14="http://schemas.microsoft.com/office/powerpoint/2010/main" val="5845220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Plugins for Xamarin are for! 1</a:t>
            </a:r>
            <a:r>
              <a:rPr lang="en-US" baseline="0" dirty="0"/>
              <a:t> API for all common APIs:</a:t>
            </a:r>
          </a:p>
          <a:p>
            <a:endParaRPr lang="en-US" baseline="0" dirty="0"/>
          </a:p>
          <a:p>
            <a:r>
              <a:rPr lang="en-US" baseline="0" dirty="0"/>
              <a:t>Camera</a:t>
            </a:r>
          </a:p>
          <a:p>
            <a:r>
              <a:rPr lang="en-US" baseline="0" dirty="0"/>
              <a:t>GPS</a:t>
            </a:r>
          </a:p>
          <a:p>
            <a:r>
              <a:rPr lang="en-US" baseline="0" dirty="0"/>
              <a:t>Settings</a:t>
            </a:r>
          </a:p>
          <a:p>
            <a:r>
              <a:rPr lang="en-US" baseline="0" dirty="0"/>
              <a:t>Notifications</a:t>
            </a:r>
          </a:p>
          <a:p>
            <a:r>
              <a:rPr lang="en-US" baseline="0" dirty="0"/>
              <a:t>Battery</a:t>
            </a:r>
          </a:p>
          <a:p>
            <a:r>
              <a:rPr lang="en-US" baseline="0" dirty="0"/>
              <a:t>And so much more!</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58</a:t>
            </a:fld>
            <a:endParaRPr lang="en-US"/>
          </a:p>
        </p:txBody>
      </p:sp>
    </p:spTree>
    <p:extLst>
      <p:ext uri="{BB962C8B-B14F-4D97-AF65-F5344CB8AC3E}">
        <p14:creationId xmlns:p14="http://schemas.microsoft.com/office/powerpoint/2010/main" val="12877266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is your complete</a:t>
            </a:r>
            <a:r>
              <a:rPr lang="en-US" baseline="0" dirty="0"/>
              <a:t> mobile solution.</a:t>
            </a:r>
          </a:p>
          <a:p>
            <a:endParaRPr lang="en-US" baseline="0" dirty="0"/>
          </a:p>
          <a:p>
            <a:r>
              <a:rPr lang="en-US" baseline="0" dirty="0"/>
              <a:t>Xamarin Platform is usually what you hear about which is building native iOS, Android, Mac, and Windows Apps all in C#</a:t>
            </a:r>
          </a:p>
          <a:p>
            <a:endParaRPr lang="en-US" baseline="0" dirty="0"/>
          </a:p>
          <a:p>
            <a:r>
              <a:rPr lang="en-US" baseline="0" dirty="0"/>
              <a:t>However Xamarin offers a wide range of products for developers to go mobile including Test Cloud, Insights, and a way to learn all of mobile with University.</a:t>
            </a:r>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5/3/2016 1:52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59</a:t>
            </a:fld>
            <a:endParaRPr lang="en-US" dirty="0">
              <a:solidFill>
                <a:prstClr val="black"/>
              </a:solidFill>
            </a:endParaRPr>
          </a:p>
        </p:txBody>
      </p:sp>
    </p:spTree>
    <p:extLst>
      <p:ext uri="{BB962C8B-B14F-4D97-AF65-F5344CB8AC3E}">
        <p14:creationId xmlns:p14="http://schemas.microsoft.com/office/powerpoint/2010/main" val="7391153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there are several challenges</a:t>
            </a:r>
            <a:r>
              <a:rPr lang="en-US" baseline="0" dirty="0"/>
              <a:t> that we must overcome as mobile developers including….</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60</a:t>
            </a:fld>
            <a:endParaRPr lang="en-US"/>
          </a:p>
        </p:txBody>
      </p:sp>
    </p:spTree>
    <p:extLst>
      <p:ext uri="{BB962C8B-B14F-4D97-AF65-F5344CB8AC3E}">
        <p14:creationId xmlns:p14="http://schemas.microsoft.com/office/powerpoint/2010/main" val="11442780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First let’s take a look at the shear number of configurations there are between iOS and Android. As iOS progresses this number is only set to increase, and on Android it is already a HUGE number of configurations to even think about testing.</a:t>
            </a:r>
          </a:p>
          <a:p>
            <a:endParaRPr lang="en-US" baseline="0" dirty="0"/>
          </a:p>
          <a:p>
            <a:r>
              <a:rPr lang="en-US" baseline="0" dirty="0"/>
              <a:t>iOS: 7, 7.1, 8, 8.1, 8.2, and iOS 9, iOS 9.1</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61</a:t>
            </a:fld>
            <a:endParaRPr lang="en-US"/>
          </a:p>
        </p:txBody>
      </p:sp>
    </p:spTree>
    <p:extLst>
      <p:ext uri="{BB962C8B-B14F-4D97-AF65-F5344CB8AC3E}">
        <p14:creationId xmlns:p14="http://schemas.microsoft.com/office/powerpoint/2010/main" val="11927075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62</a:t>
            </a:fld>
            <a:endParaRPr lang="en-US"/>
          </a:p>
        </p:txBody>
      </p:sp>
    </p:spTree>
    <p:extLst>
      <p:ext uri="{BB962C8B-B14F-4D97-AF65-F5344CB8AC3E}">
        <p14:creationId xmlns:p14="http://schemas.microsoft.com/office/powerpoint/2010/main" val="898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native app needs a lot of things, but three important ones stick out:</a:t>
            </a:r>
          </a:p>
          <a:p>
            <a:pPr marL="228600" indent="-228600">
              <a:buFont typeface="+mj-lt"/>
              <a:buAutoNum type="arabicPeriod"/>
            </a:pPr>
            <a:r>
              <a:rPr lang="en-US" baseline="0" dirty="0"/>
              <a:t>Native User Interface: Apps need to look and act correct per platform.</a:t>
            </a:r>
          </a:p>
          <a:p>
            <a:pPr marL="228600" indent="-228600">
              <a:buFont typeface="+mj-lt"/>
              <a:buAutoNum type="arabicPeriod"/>
            </a:pPr>
            <a:r>
              <a:rPr lang="en-US" baseline="0" dirty="0"/>
              <a:t>Full SDK Access: As a developer we need to add the latest and greatest features</a:t>
            </a:r>
          </a:p>
          <a:p>
            <a:pPr marL="228600" indent="-228600">
              <a:buFont typeface="+mj-lt"/>
              <a:buAutoNum type="arabicPeriod"/>
            </a:pPr>
            <a:r>
              <a:rPr lang="en-US" baseline="0" dirty="0"/>
              <a:t>Native Performance: Needs to be fast and fluid</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5/3/2016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3697051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63</a:t>
            </a:fld>
            <a:endParaRPr lang="en-US"/>
          </a:p>
        </p:txBody>
      </p:sp>
    </p:spTree>
    <p:extLst>
      <p:ext uri="{BB962C8B-B14F-4D97-AF65-F5344CB8AC3E}">
        <p14:creationId xmlns:p14="http://schemas.microsoft.com/office/powerpoint/2010/main" val="5344776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fragmentation</a:t>
            </a:r>
            <a:r>
              <a:rPr lang="en-US" baseline="0" dirty="0"/>
              <a:t> isn’t just in the devices, but as we start to build on our applications you soon found out they are ever increasingly complex.</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64</a:t>
            </a:fld>
            <a:endParaRPr lang="en-US"/>
          </a:p>
        </p:txBody>
      </p:sp>
    </p:spTree>
    <p:extLst>
      <p:ext uri="{BB962C8B-B14F-4D97-AF65-F5344CB8AC3E}">
        <p14:creationId xmlns:p14="http://schemas.microsoft.com/office/powerpoint/2010/main" val="6558586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 simple command you can simulate</a:t>
            </a:r>
            <a:r>
              <a:rPr lang="en-US" baseline="0" dirty="0"/>
              <a:t> all of your users interactions to build out a great test suite that can be run over and over again.</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65</a:t>
            </a:fld>
            <a:endParaRPr lang="en-US"/>
          </a:p>
        </p:txBody>
      </p:sp>
    </p:spTree>
    <p:extLst>
      <p:ext uri="{BB962C8B-B14F-4D97-AF65-F5344CB8AC3E}">
        <p14:creationId xmlns:p14="http://schemas.microsoft.com/office/powerpoint/2010/main" val="5593010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a:t>
            </a:r>
            <a:r>
              <a:rPr lang="en-US" dirty="0" err="1"/>
              <a:t>Xamarin.UI</a:t>
            </a:r>
            <a:r>
              <a:rPr lang="en-US" baseline="0" dirty="0" err="1"/>
              <a:t>Test</a:t>
            </a:r>
            <a:r>
              <a:rPr lang="en-US" baseline="0" dirty="0"/>
              <a:t> comes in to help with this shift. </a:t>
            </a:r>
            <a:r>
              <a:rPr lang="en-US" dirty="0" err="1"/>
              <a:t>Xamarin.UITest</a:t>
            </a:r>
            <a:r>
              <a:rPr lang="en-US" baseline="0" dirty="0"/>
              <a:t> is a framework that ties in directly to the </a:t>
            </a:r>
            <a:r>
              <a:rPr lang="en-US" baseline="0" dirty="0" err="1"/>
              <a:t>Nunit</a:t>
            </a:r>
            <a:r>
              <a:rPr lang="en-US" baseline="0" dirty="0"/>
              <a:t> testing framework to write the UI tests. You can even run them directly against a simulator for free to do regression tests on your applications.</a:t>
            </a:r>
          </a:p>
          <a:p>
            <a:endParaRPr lang="en-US" baseline="0" dirty="0"/>
          </a:p>
          <a:p>
            <a:pPr marL="0" indent="0">
              <a:buNone/>
            </a:pPr>
            <a:r>
              <a:rPr lang="en-US" sz="1200"/>
              <a:t>Freely available for testing on a Simulator*</a:t>
            </a:r>
            <a:endParaRPr lang="en-US" sz="1200" dirty="0"/>
          </a:p>
        </p:txBody>
      </p:sp>
    </p:spTree>
    <p:extLst>
      <p:ext uri="{BB962C8B-B14F-4D97-AF65-F5344CB8AC3E}">
        <p14:creationId xmlns:p14="http://schemas.microsoft.com/office/powerpoint/2010/main" val="11860904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baseline="0" dirty="0"/>
              <a:t>Remote debugging </a:t>
            </a:r>
            <a:r>
              <a:rPr lang="en-US" baseline="0" dirty="0" err="1"/>
              <a:t>på</a:t>
            </a:r>
            <a:r>
              <a:rPr lang="en-US" baseline="0" dirty="0"/>
              <a:t> </a:t>
            </a:r>
            <a:r>
              <a:rPr lang="en-US" baseline="0" dirty="0" err="1"/>
              <a:t>hvilken</a:t>
            </a:r>
            <a:r>
              <a:rPr lang="en-US" baseline="0" dirty="0"/>
              <a:t> </a:t>
            </a:r>
            <a:r>
              <a:rPr lang="en-US" baseline="0" dirty="0" err="1"/>
              <a:t>som</a:t>
            </a:r>
            <a:r>
              <a:rPr lang="en-US" baseline="0" dirty="0"/>
              <a:t> </a:t>
            </a:r>
            <a:r>
              <a:rPr lang="en-US" baseline="0" dirty="0" err="1"/>
              <a:t>helst</a:t>
            </a:r>
            <a:r>
              <a:rPr lang="en-US" baseline="0" dirty="0"/>
              <a:t> device</a:t>
            </a:r>
          </a:p>
          <a:p>
            <a:endParaRPr lang="nb-NO" dirty="0"/>
          </a:p>
          <a:p>
            <a:r>
              <a:rPr lang="en-US" baseline="0" dirty="0"/>
              <a:t>Test Recorder</a:t>
            </a:r>
          </a:p>
          <a:p>
            <a:r>
              <a:rPr lang="en-US" baseline="0" dirty="0"/>
              <a:t>-Easily create tests with a tap of your app </a:t>
            </a:r>
          </a:p>
          <a:p>
            <a:r>
              <a:rPr lang="en-US" baseline="0" dirty="0"/>
              <a:t>-Copy out test or upload to test cloud</a:t>
            </a:r>
            <a:endParaRPr lang="en-US" dirty="0"/>
          </a:p>
          <a:p>
            <a:endParaRPr lang="nb-NO" dirty="0"/>
          </a:p>
        </p:txBody>
      </p:sp>
      <p:sp>
        <p:nvSpPr>
          <p:cNvPr id="4" name="Plassholder for lysbildenummer 3"/>
          <p:cNvSpPr>
            <a:spLocks noGrp="1"/>
          </p:cNvSpPr>
          <p:nvPr>
            <p:ph type="sldNum" sz="quarter" idx="10"/>
          </p:nvPr>
        </p:nvSpPr>
        <p:spPr/>
        <p:txBody>
          <a:bodyPr/>
          <a:lstStyle/>
          <a:p>
            <a:fld id="{65097B6B-FF96-F443-AED4-FFB28983C4F8}" type="slidenum">
              <a:rPr lang="en-US" smtClean="0"/>
              <a:t>67</a:t>
            </a:fld>
            <a:endParaRPr lang="en-US"/>
          </a:p>
        </p:txBody>
      </p:sp>
    </p:spTree>
    <p:extLst>
      <p:ext uri="{BB962C8B-B14F-4D97-AF65-F5344CB8AC3E}">
        <p14:creationId xmlns:p14="http://schemas.microsoft.com/office/powerpoint/2010/main" val="6892713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Analytics and Crash Reporting</a:t>
            </a:r>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5/3/2016 1:59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68</a:t>
            </a:fld>
            <a:endParaRPr lang="en-US" dirty="0">
              <a:solidFill>
                <a:prstClr val="black"/>
              </a:solidFill>
            </a:endParaRPr>
          </a:p>
        </p:txBody>
      </p:sp>
    </p:spTree>
    <p:extLst>
      <p:ext uri="{BB962C8B-B14F-4D97-AF65-F5344CB8AC3E}">
        <p14:creationId xmlns:p14="http://schemas.microsoft.com/office/powerpoint/2010/main" val="14245954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a:t>
            </a:r>
            <a:r>
              <a:rPr lang="en-US" baseline="0" dirty="0"/>
              <a:t> Insights is a new product from Xamarin, currently in preview for all of your apps to handle crash reporting and analytics.</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69</a:t>
            </a:fld>
            <a:endParaRPr lang="en-US"/>
          </a:p>
        </p:txBody>
      </p:sp>
    </p:spTree>
    <p:extLst>
      <p:ext uri="{BB962C8B-B14F-4D97-AF65-F5344CB8AC3E}">
        <p14:creationId xmlns:p14="http://schemas.microsoft.com/office/powerpoint/2010/main" val="13536687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Xamarin.Insights</a:t>
            </a:r>
            <a:r>
              <a:rPr lang="en-US" dirty="0"/>
              <a:t>,</a:t>
            </a:r>
            <a:r>
              <a:rPr lang="en-US" baseline="0" dirty="0"/>
              <a:t> currently in preview, enables us to support all of our apps from a full cross platform API.</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70</a:t>
            </a:fld>
            <a:endParaRPr lang="en-US"/>
          </a:p>
        </p:txBody>
      </p:sp>
    </p:spTree>
    <p:extLst>
      <p:ext uri="{BB962C8B-B14F-4D97-AF65-F5344CB8AC3E}">
        <p14:creationId xmlns:p14="http://schemas.microsoft.com/office/powerpoint/2010/main" val="18775651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71</a:t>
            </a:fld>
            <a:endParaRPr lang="en-US"/>
          </a:p>
        </p:txBody>
      </p:sp>
    </p:spTree>
    <p:extLst>
      <p:ext uri="{BB962C8B-B14F-4D97-AF65-F5344CB8AC3E}">
        <p14:creationId xmlns:p14="http://schemas.microsoft.com/office/powerpoint/2010/main" val="13696027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72</a:t>
            </a:fld>
            <a:endParaRPr lang="en-US"/>
          </a:p>
        </p:txBody>
      </p:sp>
    </p:spTree>
    <p:extLst>
      <p:ext uri="{BB962C8B-B14F-4D97-AF65-F5344CB8AC3E}">
        <p14:creationId xmlns:p14="http://schemas.microsoft.com/office/powerpoint/2010/main" val="1665204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Instant Articles was recently released</a:t>
            </a:r>
            <a:r>
              <a:rPr lang="en-US" baseline="0" dirty="0"/>
              <a:t> by Facebook for browsing articles on the iPhone and it is a beautiful native experience with great animations taking advantage of the great look of iOS. To prove the point on how important native is read this quote.</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7</a:t>
            </a:fld>
            <a:endParaRPr lang="en-US" dirty="0"/>
          </a:p>
        </p:txBody>
      </p:sp>
    </p:spTree>
    <p:extLst>
      <p:ext uri="{BB962C8B-B14F-4D97-AF65-F5344CB8AC3E}">
        <p14:creationId xmlns:p14="http://schemas.microsoft.com/office/powerpoint/2010/main" val="9058949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73</a:t>
            </a:fld>
            <a:endParaRPr lang="en-US"/>
          </a:p>
        </p:txBody>
      </p:sp>
    </p:spTree>
    <p:extLst>
      <p:ext uri="{BB962C8B-B14F-4D97-AF65-F5344CB8AC3E}">
        <p14:creationId xmlns:p14="http://schemas.microsoft.com/office/powerpoint/2010/main" val="5643255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Xamarin.Insights</a:t>
            </a:r>
            <a:r>
              <a:rPr lang="en-US" dirty="0"/>
              <a:t>,</a:t>
            </a:r>
            <a:r>
              <a:rPr lang="en-US" baseline="0" dirty="0"/>
              <a:t> currently in preview, enables us to support all of our apps from a full cross platform API.</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74</a:t>
            </a:fld>
            <a:endParaRPr lang="en-US"/>
          </a:p>
        </p:txBody>
      </p:sp>
    </p:spTree>
    <p:extLst>
      <p:ext uri="{BB962C8B-B14F-4D97-AF65-F5344CB8AC3E}">
        <p14:creationId xmlns:p14="http://schemas.microsoft.com/office/powerpoint/2010/main" val="10105289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dirty="0"/>
              <a:t>Insights Walkthrough</a:t>
            </a:r>
            <a:endParaRPr lang="nb-NO" dirty="0"/>
          </a:p>
        </p:txBody>
      </p:sp>
      <p:sp>
        <p:nvSpPr>
          <p:cNvPr id="4" name="Plassholder for lysbildenummer 3"/>
          <p:cNvSpPr>
            <a:spLocks noGrp="1"/>
          </p:cNvSpPr>
          <p:nvPr>
            <p:ph type="sldNum" sz="quarter" idx="10"/>
          </p:nvPr>
        </p:nvSpPr>
        <p:spPr/>
        <p:txBody>
          <a:bodyPr/>
          <a:lstStyle/>
          <a:p>
            <a:fld id="{65097B6B-FF96-F443-AED4-FFB28983C4F8}" type="slidenum">
              <a:rPr lang="en-US" smtClean="0"/>
              <a:t>75</a:t>
            </a:fld>
            <a:endParaRPr lang="en-US"/>
          </a:p>
        </p:txBody>
      </p:sp>
    </p:spTree>
    <p:extLst>
      <p:ext uri="{BB962C8B-B14F-4D97-AF65-F5344CB8AC3E}">
        <p14:creationId xmlns:p14="http://schemas.microsoft.com/office/powerpoint/2010/main" val="7934596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is your complete</a:t>
            </a:r>
            <a:r>
              <a:rPr lang="en-US" baseline="0" dirty="0"/>
              <a:t> mobile solution.</a:t>
            </a:r>
          </a:p>
          <a:p>
            <a:endParaRPr lang="en-US" baseline="0" dirty="0"/>
          </a:p>
          <a:p>
            <a:r>
              <a:rPr lang="en-US" baseline="0" dirty="0"/>
              <a:t>Xamarin Platform is usually what you hear about which is building native iOS, Android, Mac, and Windows Apps all in C#</a:t>
            </a:r>
          </a:p>
          <a:p>
            <a:endParaRPr lang="en-US" baseline="0" dirty="0"/>
          </a:p>
          <a:p>
            <a:r>
              <a:rPr lang="en-US" baseline="0" dirty="0"/>
              <a:t>However Xamarin offers a wide range of products for developers to go mobile including Test Cloud, Insights, and a way to learn all of mobile with University.</a:t>
            </a:r>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5/3/2016 2:02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77</a:t>
            </a:fld>
            <a:endParaRPr lang="en-US" dirty="0">
              <a:solidFill>
                <a:prstClr val="black"/>
              </a:solidFill>
            </a:endParaRPr>
          </a:p>
        </p:txBody>
      </p:sp>
    </p:spTree>
    <p:extLst>
      <p:ext uri="{BB962C8B-B14F-4D97-AF65-F5344CB8AC3E}">
        <p14:creationId xmlns:p14="http://schemas.microsoft.com/office/powerpoint/2010/main" val="26854410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217E3ADE-F77E-D840-8786-3A1F7C089F72}" type="slidenum">
              <a:rPr lang="en-US" smtClean="0"/>
              <a:t>78</a:t>
            </a:fld>
            <a:endParaRPr lang="en-US"/>
          </a:p>
        </p:txBody>
      </p:sp>
    </p:spTree>
    <p:extLst>
      <p:ext uri="{BB962C8B-B14F-4D97-AF65-F5344CB8AC3E}">
        <p14:creationId xmlns:p14="http://schemas.microsoft.com/office/powerpoint/2010/main" val="15502780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5/3/2016 9:15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79</a:t>
            </a:fld>
            <a:endParaRPr lang="en-US" dirty="0">
              <a:solidFill>
                <a:prstClr val="black"/>
              </a:solidFill>
            </a:endParaRPr>
          </a:p>
        </p:txBody>
      </p:sp>
    </p:spTree>
    <p:extLst>
      <p:ext uri="{BB962C8B-B14F-4D97-AF65-F5344CB8AC3E}">
        <p14:creationId xmlns:p14="http://schemas.microsoft.com/office/powerpoint/2010/main" val="13360926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started today with free 30 day trial of Xamarin</a:t>
            </a:r>
            <a:r>
              <a:rPr lang="en-US" baseline="0" dirty="0"/>
              <a:t> at xamarin.com</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80</a:t>
            </a:fld>
            <a:endParaRPr lang="en-US"/>
          </a:p>
        </p:txBody>
      </p:sp>
    </p:spTree>
    <p:extLst>
      <p:ext uri="{BB962C8B-B14F-4D97-AF65-F5344CB8AC3E}">
        <p14:creationId xmlns:p14="http://schemas.microsoft.com/office/powerpoint/2010/main" val="6490227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charset="0"/>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81</a:t>
            </a:fld>
            <a:endParaRPr lang="en-US">
              <a:solidFill>
                <a:prstClr val="black"/>
              </a:solidFill>
            </a:endParaRPr>
          </a:p>
        </p:txBody>
      </p:sp>
    </p:spTree>
    <p:extLst>
      <p:ext uri="{BB962C8B-B14F-4D97-AF65-F5344CB8AC3E}">
        <p14:creationId xmlns:p14="http://schemas.microsoft.com/office/powerpoint/2010/main" val="7733198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r>
              <a:rPr lang="en-US" dirty="0"/>
              <a:t>Live Coding Environment</a:t>
            </a:r>
          </a:p>
          <a:p>
            <a:r>
              <a:rPr lang="en-US" dirty="0"/>
              <a:t>Supports:</a:t>
            </a:r>
          </a:p>
          <a:p>
            <a:pPr lvl="1"/>
            <a:r>
              <a:rPr lang="en-US" dirty="0"/>
              <a:t>iOS</a:t>
            </a:r>
          </a:p>
          <a:p>
            <a:pPr lvl="1"/>
            <a:r>
              <a:rPr lang="en-US" dirty="0"/>
              <a:t>Android</a:t>
            </a:r>
          </a:p>
          <a:p>
            <a:pPr lvl="1"/>
            <a:r>
              <a:rPr lang="en-US" dirty="0"/>
              <a:t>Mac</a:t>
            </a:r>
          </a:p>
          <a:p>
            <a:pPr lvl="1"/>
            <a:r>
              <a:rPr lang="en-US" dirty="0" err="1"/>
              <a:t>Xamarin.Forms</a:t>
            </a:r>
            <a:endParaRPr lang="en-US" dirty="0"/>
          </a:p>
          <a:p>
            <a:endParaRPr lang="en-US" baseline="0" dirty="0"/>
          </a:p>
          <a:p>
            <a:r>
              <a:rPr lang="en-US" baseline="0" dirty="0"/>
              <a:t>Write code and see it live before your eyes!</a:t>
            </a:r>
            <a:endParaRPr lang="en-US" dirty="0"/>
          </a:p>
          <a:p>
            <a:endParaRPr lang="en-US" dirty="0"/>
          </a:p>
          <a:p>
            <a:r>
              <a:rPr lang="en-US" dirty="0"/>
              <a:t>WORKBOOK,</a:t>
            </a:r>
            <a:r>
              <a:rPr lang="en-US" baseline="0" dirty="0"/>
              <a:t> PREVIEWER</a:t>
            </a:r>
          </a:p>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82</a:t>
            </a:fld>
            <a:endParaRPr lang="en-US"/>
          </a:p>
        </p:txBody>
      </p:sp>
    </p:spTree>
    <p:extLst>
      <p:ext uri="{BB962C8B-B14F-4D97-AF65-F5344CB8AC3E}">
        <p14:creationId xmlns:p14="http://schemas.microsoft.com/office/powerpoint/2010/main" val="370588025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200" u="none" strike="noStrike" kern="1200" dirty="0">
                <a:solidFill>
                  <a:schemeClr val="tx1"/>
                </a:solidFill>
                <a:effectLst/>
                <a:latin typeface="+mn-lt"/>
                <a:ea typeface="+mn-ea"/>
                <a:cs typeface="+mn-cs"/>
              </a:rPr>
              <a:t>Of course,</a:t>
            </a:r>
            <a:r>
              <a:rPr lang="en-US" sz="1200" u="none" strike="noStrike" kern="1200" baseline="0" dirty="0">
                <a:solidFill>
                  <a:schemeClr val="tx1"/>
                </a:solidFill>
                <a:effectLst/>
                <a:latin typeface="+mn-lt"/>
                <a:ea typeface="+mn-ea"/>
                <a:cs typeface="+mn-cs"/>
              </a:rPr>
              <a:t> you can use any android emulator, even the ones built into Visual Studio 2015.</a:t>
            </a:r>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83</a:t>
            </a:fld>
            <a:endParaRPr lang="en-US">
              <a:solidFill>
                <a:prstClr val="black"/>
              </a:solidFill>
            </a:endParaRPr>
          </a:p>
        </p:txBody>
      </p:sp>
    </p:spTree>
    <p:extLst>
      <p:ext uri="{BB962C8B-B14F-4D97-AF65-F5344CB8AC3E}">
        <p14:creationId xmlns:p14="http://schemas.microsoft.com/office/powerpoint/2010/main" val="1659373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8</a:t>
            </a:fld>
            <a:endParaRPr lang="en-US" dirty="0"/>
          </a:p>
        </p:txBody>
      </p:sp>
    </p:spTree>
    <p:extLst>
      <p:ext uri="{BB962C8B-B14F-4D97-AF65-F5344CB8AC3E}">
        <p14:creationId xmlns:p14="http://schemas.microsoft.com/office/powerpoint/2010/main" val="50398412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88</a:t>
            </a:fld>
            <a:endParaRPr lang="en-US" dirty="0"/>
          </a:p>
        </p:txBody>
      </p:sp>
    </p:spTree>
    <p:extLst>
      <p:ext uri="{BB962C8B-B14F-4D97-AF65-F5344CB8AC3E}">
        <p14:creationId xmlns:p14="http://schemas.microsoft.com/office/powerpoint/2010/main" val="1735079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know what we want how do we get there? Let’s talk about the state of mobile</a:t>
            </a:r>
            <a:r>
              <a:rPr lang="en-US" baseline="0" dirty="0"/>
              <a:t> development.</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9</a:t>
            </a:fld>
            <a:endParaRPr lang="en-US" dirty="0"/>
          </a:p>
        </p:txBody>
      </p:sp>
    </p:spTree>
    <p:extLst>
      <p:ext uri="{BB962C8B-B14F-4D97-AF65-F5344CB8AC3E}">
        <p14:creationId xmlns:p14="http://schemas.microsoft.com/office/powerpoint/2010/main" val="415922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Multiple</a:t>
            </a:r>
            <a:r>
              <a:rPr lang="en-US" baseline="0" dirty="0"/>
              <a:t> Teams</a:t>
            </a:r>
          </a:p>
          <a:p>
            <a:pPr marL="171450" indent="-171450">
              <a:buFont typeface="Arial" panose="020B0604020202020204" pitchFamily="34" charset="0"/>
              <a:buChar char="•"/>
            </a:pPr>
            <a:r>
              <a:rPr lang="en-US" baseline="0" dirty="0"/>
              <a:t>Multiple Code Bases</a:t>
            </a:r>
          </a:p>
          <a:p>
            <a:pPr marL="171450" indent="-171450">
              <a:buFont typeface="Arial" panose="020B0604020202020204" pitchFamily="34" charset="0"/>
              <a:buChar char="•"/>
            </a:pPr>
            <a:r>
              <a:rPr lang="en-US" baseline="0" dirty="0"/>
              <a:t>Expensive &amp; Slow</a:t>
            </a:r>
          </a:p>
          <a:p>
            <a:pPr marL="171450" indent="-171450">
              <a:buFont typeface="Arial" panose="020B0604020202020204" pitchFamily="34" charset="0"/>
              <a:buChar char="•"/>
            </a:pPr>
            <a:r>
              <a:rPr lang="en-US" baseline="0" dirty="0"/>
              <a:t>Positive = Great apps delivered to user’s platform</a:t>
            </a:r>
          </a:p>
          <a:p>
            <a:pPr marL="171450" indent="-171450">
              <a:buFont typeface="Arial" panose="020B0604020202020204" pitchFamily="34" charset="0"/>
              <a:buChar char="•"/>
            </a:pPr>
            <a:r>
              <a:rPr lang="en-US" baseline="0" dirty="0"/>
              <a:t>Negative = Development hampered by multiple code bases &amp; fragmentation</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10</a:t>
            </a:fld>
            <a:endParaRPr lang="en-US" dirty="0"/>
          </a:p>
        </p:txBody>
      </p:sp>
    </p:spTree>
    <p:extLst>
      <p:ext uri="{BB962C8B-B14F-4D97-AF65-F5344CB8AC3E}">
        <p14:creationId xmlns:p14="http://schemas.microsoft.com/office/powerpoint/2010/main" val="17304411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783540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a:p>
            <a:pPr lvl="0"/>
            <a:r>
              <a:rPr lang="en-US" dirty="0"/>
              <a:t>Presenter Title</a:t>
            </a:r>
          </a:p>
          <a:p>
            <a:pPr lvl="0"/>
            <a:r>
              <a:rPr lang="en-US" dirty="0"/>
              <a:t>Presenter Contact</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57587" y="5670380"/>
            <a:ext cx="3665174" cy="888023"/>
          </a:xfrm>
          <a:prstGeom prst="rect">
            <a:avLst/>
          </a:prstGeom>
        </p:spPr>
      </p:pic>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91116519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93698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18216"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extLst>
      <p:ext uri="{BB962C8B-B14F-4D97-AF65-F5344CB8AC3E}">
        <p14:creationId xmlns:p14="http://schemas.microsoft.com/office/powerpoint/2010/main" val="127537374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312403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7277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2"/>
            <a:ext cx="2844800" cy="365125"/>
          </a:xfrm>
          <a:prstGeom prst="rect">
            <a:avLst/>
          </a:prstGeom>
        </p:spPr>
        <p:txBody>
          <a:bodyPr/>
          <a:lstStyle/>
          <a:p>
            <a:fld id="{8ACDB3CC-F982-40F9-8DD6-BCC9AFBF44BD}" type="datetime1">
              <a:rPr lang="en-US" smtClean="0"/>
              <a:pPr/>
              <a:t>5/3/2016</a:t>
            </a:fld>
            <a:endParaRPr lang="en-US" dirty="0"/>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5584106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374041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112608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1_DO NOT US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a:solidFill>
                <a:srgbClr val="FFFFFF"/>
              </a:solidFill>
            </a:endParaRPr>
          </a:p>
        </p:txBody>
      </p:sp>
    </p:spTree>
    <p:extLst>
      <p:ext uri="{BB962C8B-B14F-4D97-AF65-F5344CB8AC3E}">
        <p14:creationId xmlns:p14="http://schemas.microsoft.com/office/powerpoint/2010/main" val="10433887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3600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11306157" y="6099698"/>
            <a:ext cx="407895" cy="365125"/>
          </a:xfrm>
          <a:prstGeom prst="rect">
            <a:avLst/>
          </a:prstGeom>
        </p:spPr>
        <p:txBody>
          <a:bodyPr/>
          <a:lstStyle/>
          <a:p>
            <a:fld id="{72791EF6-4CC3-A645-99B4-EB889446B386}" type="slidenum">
              <a:rPr lang="en-US" smtClean="0"/>
              <a:pPr/>
              <a:t>‹#›</a:t>
            </a:fld>
            <a:endParaRPr lang="en-US" dirty="0"/>
          </a:p>
        </p:txBody>
      </p:sp>
    </p:spTree>
    <p:extLst>
      <p:ext uri="{BB962C8B-B14F-4D97-AF65-F5344CB8AC3E}">
        <p14:creationId xmlns:p14="http://schemas.microsoft.com/office/powerpoint/2010/main" val="1230245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837427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1pPr marL="0" indent="0">
              <a:buNone/>
              <a:defRPr/>
            </a:lvl1pPr>
            <a:lvl2pPr marL="336145" indent="0">
              <a:buNone/>
              <a:defRPr/>
            </a:lvl2pPr>
            <a:lvl3pPr marL="560241" indent="0">
              <a:buNone/>
              <a:defRPr sz="2353"/>
            </a:lvl3pPr>
            <a:lvl4pPr marL="784338" indent="0">
              <a:buNone/>
              <a:defRPr sz="1961"/>
            </a:lvl4pPr>
            <a:lvl5pPr marL="1008434" indent="0">
              <a:buNone/>
              <a:defRPr sz="196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196909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 id="2147483709" r:id="rId4"/>
    <p:sldLayoutId id="2147483710" r:id="rId5"/>
    <p:sldLayoutId id="2147483665" r:id="rId6"/>
    <p:sldLayoutId id="2147483666" r:id="rId7"/>
    <p:sldLayoutId id="2147483670" r:id="rId8"/>
    <p:sldLayoutId id="2147483671" r:id="rId9"/>
    <p:sldLayoutId id="2147483674" r:id="rId10"/>
    <p:sldLayoutId id="2147483677" r:id="rId11"/>
    <p:sldLayoutId id="2147483678" r:id="rId12"/>
    <p:sldLayoutId id="2147483679" r:id="rId13"/>
    <p:sldLayoutId id="2147483706" r:id="rId14"/>
    <p:sldLayoutId id="2147483707" r:id="rId15"/>
    <p:sldLayoutId id="2147483708" r:id="rId16"/>
    <p:sldLayoutId id="2147483738" r:id="rId17"/>
    <p:sldLayoutId id="2147483739" r:id="rId18"/>
    <p:sldLayoutId id="2147483740" r:id="rId19"/>
    <p:sldLayoutId id="2147483741"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17.emf"/><Relationship Id="rId4" Type="http://schemas.openxmlformats.org/officeDocument/2006/relationships/image" Target="../media/image16.emf"/></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17.emf"/><Relationship Id="rId4" Type="http://schemas.openxmlformats.org/officeDocument/2006/relationships/image" Target="../media/image16.emf"/></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2.xml"/><Relationship Id="rId1" Type="http://schemas.openxmlformats.org/officeDocument/2006/relationships/slideLayout" Target="../slideLayouts/slideLayout16.xml"/><Relationship Id="rId5" Type="http://schemas.openxmlformats.org/officeDocument/2006/relationships/image" Target="../media/image17.emf"/><Relationship Id="rId4" Type="http://schemas.openxmlformats.org/officeDocument/2006/relationships/image" Target="../media/image16.emf"/></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19.emf"/><Relationship Id="rId5" Type="http://schemas.openxmlformats.org/officeDocument/2006/relationships/image" Target="../media/image17.emf"/><Relationship Id="rId4" Type="http://schemas.openxmlformats.org/officeDocument/2006/relationships/image" Target="../media/image16.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1.xml"/><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36.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chart" Target="../charts/chart4.xml"/><Relationship Id="rId11" Type="http://schemas.openxmlformats.org/officeDocument/2006/relationships/chart" Target="../charts/chart9.xml"/><Relationship Id="rId5" Type="http://schemas.openxmlformats.org/officeDocument/2006/relationships/chart" Target="../charts/chart3.xml"/><Relationship Id="rId10" Type="http://schemas.openxmlformats.org/officeDocument/2006/relationships/chart" Target="../charts/chart8.xml"/><Relationship Id="rId4" Type="http://schemas.openxmlformats.org/officeDocument/2006/relationships/chart" Target="../charts/chart2.xml"/><Relationship Id="rId9" Type="http://schemas.openxmlformats.org/officeDocument/2006/relationships/chart" Target="../charts/char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11.xml"/><Relationship Id="rId5" Type="http://schemas.openxmlformats.org/officeDocument/2006/relationships/image" Target="../media/image44.emf"/><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11.xml"/><Relationship Id="rId5" Type="http://schemas.openxmlformats.org/officeDocument/2006/relationships/image" Target="../media/image47.pn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0.png"/><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1.xml"/><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3.xml"/><Relationship Id="rId1" Type="http://schemas.openxmlformats.org/officeDocument/2006/relationships/slideLayout" Target="../slideLayouts/slideLayout16.xml"/><Relationship Id="rId5" Type="http://schemas.openxmlformats.org/officeDocument/2006/relationships/image" Target="../media/image17.emf"/><Relationship Id="rId4" Type="http://schemas.openxmlformats.org/officeDocument/2006/relationships/image" Target="../media/image16.emf"/></Relationships>
</file>

<file path=ppt/slides/_rels/slide4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4.xml"/><Relationship Id="rId1" Type="http://schemas.openxmlformats.org/officeDocument/2006/relationships/slideLayout" Target="../slideLayouts/slideLayout11.xml"/><Relationship Id="rId5" Type="http://schemas.openxmlformats.org/officeDocument/2006/relationships/image" Target="../media/image17.emf"/><Relationship Id="rId4" Type="http://schemas.openxmlformats.org/officeDocument/2006/relationships/image" Target="../media/image16.emf"/></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18.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7.xml"/><Relationship Id="rId1" Type="http://schemas.openxmlformats.org/officeDocument/2006/relationships/slideLayout" Target="../slideLayouts/slideLayout11.xml"/><Relationship Id="rId4" Type="http://schemas.openxmlformats.org/officeDocument/2006/relationships/image" Target="../media/image67.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19.xml"/><Relationship Id="rId4" Type="http://schemas.openxmlformats.org/officeDocument/2006/relationships/image" Target="../media/image69.png"/></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1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42.xml"/><Relationship Id="rId1" Type="http://schemas.openxmlformats.org/officeDocument/2006/relationships/slideLayout" Target="../slideLayouts/slideLayout16.xml"/><Relationship Id="rId5" Type="http://schemas.openxmlformats.org/officeDocument/2006/relationships/image" Target="../media/image17.emf"/><Relationship Id="rId4" Type="http://schemas.openxmlformats.org/officeDocument/2006/relationships/image" Target="../media/image16.emf"/></Relationships>
</file>

<file path=ppt/slides/_rels/slide5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43.xml"/><Relationship Id="rId1" Type="http://schemas.openxmlformats.org/officeDocument/2006/relationships/slideLayout" Target="../slideLayouts/slideLayout16.xml"/><Relationship Id="rId5" Type="http://schemas.openxmlformats.org/officeDocument/2006/relationships/image" Target="../media/image17.emf"/><Relationship Id="rId4" Type="http://schemas.openxmlformats.org/officeDocument/2006/relationships/image" Target="../media/image16.emf"/></Relationships>
</file>

<file path=ppt/slides/_rels/slide5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44.xml"/><Relationship Id="rId1" Type="http://schemas.openxmlformats.org/officeDocument/2006/relationships/slideLayout" Target="../slideLayouts/slideLayout16.xml"/><Relationship Id="rId5" Type="http://schemas.openxmlformats.org/officeDocument/2006/relationships/image" Target="../media/image17.emf"/><Relationship Id="rId4" Type="http://schemas.openxmlformats.org/officeDocument/2006/relationships/image" Target="../media/image16.emf"/></Relationships>
</file>

<file path=ppt/slides/_rels/slide58.xml.rels><?xml version="1.0" encoding="UTF-8" standalone="yes"?>
<Relationships xmlns="http://schemas.openxmlformats.org/package/2006/relationships"><Relationship Id="rId8" Type="http://schemas.openxmlformats.org/officeDocument/2006/relationships/image" Target="../media/image79.emf"/><Relationship Id="rId3" Type="http://schemas.openxmlformats.org/officeDocument/2006/relationships/image" Target="../media/image74.emf"/><Relationship Id="rId7" Type="http://schemas.openxmlformats.org/officeDocument/2006/relationships/image" Target="../media/image78.emf"/><Relationship Id="rId2" Type="http://schemas.openxmlformats.org/officeDocument/2006/relationships/notesSlide" Target="../notesSlides/notesSlide45.xml"/><Relationship Id="rId1" Type="http://schemas.openxmlformats.org/officeDocument/2006/relationships/slideLayout" Target="../slideLayouts/slideLayout16.xml"/><Relationship Id="rId6" Type="http://schemas.openxmlformats.org/officeDocument/2006/relationships/image" Target="../media/image77.emf"/><Relationship Id="rId5" Type="http://schemas.openxmlformats.org/officeDocument/2006/relationships/image" Target="../media/image76.emf"/><Relationship Id="rId4" Type="http://schemas.openxmlformats.org/officeDocument/2006/relationships/image" Target="../media/image75.emf"/></Relationships>
</file>

<file path=ppt/slides/_rels/slide5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6.xml"/><Relationship Id="rId1" Type="http://schemas.openxmlformats.org/officeDocument/2006/relationships/slideLayout" Target="../slideLayouts/slideLayout11.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48.xml"/><Relationship Id="rId1" Type="http://schemas.openxmlformats.org/officeDocument/2006/relationships/slideLayout" Target="../slideLayouts/slideLayout11.xml"/><Relationship Id="rId4" Type="http://schemas.openxmlformats.org/officeDocument/2006/relationships/image" Target="../media/image16.emf"/></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50.xml"/><Relationship Id="rId1" Type="http://schemas.openxmlformats.org/officeDocument/2006/relationships/slideLayout" Target="../slideLayouts/slideLayout11.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7.png"/></Relationships>
</file>

<file path=ppt/slides/_rels/slide64.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51.xml"/><Relationship Id="rId1" Type="http://schemas.openxmlformats.org/officeDocument/2006/relationships/slideLayout" Target="../slideLayouts/slideLayout11.xml"/><Relationship Id="rId6" Type="http://schemas.openxmlformats.org/officeDocument/2006/relationships/image" Target="../media/image91.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65.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52.xml"/><Relationship Id="rId1" Type="http://schemas.openxmlformats.org/officeDocument/2006/relationships/slideLayout" Target="../slideLayouts/slideLayout19.xml"/><Relationship Id="rId6" Type="http://schemas.openxmlformats.org/officeDocument/2006/relationships/image" Target="../media/image99.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png"/></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5.xml"/><Relationship Id="rId1" Type="http://schemas.openxmlformats.org/officeDocument/2006/relationships/slideLayout" Target="../slideLayouts/slideLayout11.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s>
</file>

<file path=ppt/slides/_rels/slide6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07.tiff"/></Relationships>
</file>

<file path=ppt/slides/_rels/slide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image" Target="../media/image108.tiff"/><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111.tiff"/><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112.tiff"/><Relationship Id="rId7" Type="http://schemas.openxmlformats.org/officeDocument/2006/relationships/image" Target="../media/image116.png"/><Relationship Id="rId2" Type="http://schemas.openxmlformats.org/officeDocument/2006/relationships/notesSlide" Target="../notesSlides/notesSlide61.xml"/><Relationship Id="rId1" Type="http://schemas.openxmlformats.org/officeDocument/2006/relationships/slideLayout" Target="../slideLayouts/slideLayout8.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7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2.xml"/><Relationship Id="rId1" Type="http://schemas.openxmlformats.org/officeDocument/2006/relationships/slideLayout" Target="../slideLayouts/slideLayout11.xml"/><Relationship Id="rId4" Type="http://schemas.openxmlformats.org/officeDocument/2006/relationships/image" Target="../media/image118.png"/></Relationships>
</file>

<file path=ppt/slides/_rels/slide76.xml.rels><?xml version="1.0" encoding="UTF-8" standalone="yes"?>
<Relationships xmlns="http://schemas.openxmlformats.org/package/2006/relationships"><Relationship Id="rId2" Type="http://schemas.openxmlformats.org/officeDocument/2006/relationships/hyperlink" Target="https://insights.xamarin.com/app/HeartStarter-Beta2" TargetMode="Externa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3.xml"/><Relationship Id="rId1" Type="http://schemas.openxmlformats.org/officeDocument/2006/relationships/slideLayout" Target="../slideLayouts/slideLayout11.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s>
</file>

<file path=ppt/slides/_rels/slide78.xml.rels><?xml version="1.0" encoding="UTF-8" standalone="yes"?>
<Relationships xmlns="http://schemas.openxmlformats.org/package/2006/relationships"><Relationship Id="rId3" Type="http://schemas.openxmlformats.org/officeDocument/2006/relationships/image" Target="../media/image119.emf"/><Relationship Id="rId7" Type="http://schemas.openxmlformats.org/officeDocument/2006/relationships/image" Target="../media/image123.emf"/><Relationship Id="rId2" Type="http://schemas.openxmlformats.org/officeDocument/2006/relationships/notesSlide" Target="../notesSlides/notesSlide64.xml"/><Relationship Id="rId1" Type="http://schemas.openxmlformats.org/officeDocument/2006/relationships/slideLayout" Target="../slideLayouts/slideLayout11.xml"/><Relationship Id="rId6" Type="http://schemas.openxmlformats.org/officeDocument/2006/relationships/image" Target="../media/image122.emf"/><Relationship Id="rId5" Type="http://schemas.openxmlformats.org/officeDocument/2006/relationships/image" Target="../media/image121.emf"/><Relationship Id="rId4" Type="http://schemas.openxmlformats.org/officeDocument/2006/relationships/image" Target="../media/image120.emf"/></Relationships>
</file>

<file path=ppt/slides/_rels/slide7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5.xml"/><Relationship Id="rId1" Type="http://schemas.openxmlformats.org/officeDocument/2006/relationships/slideLayout" Target="../slideLayouts/slideLayout11.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notesSlide" Target="../notesSlides/notesSlide67.xml"/><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notesSlide" Target="../notesSlides/notesSlide68.xml"/><Relationship Id="rId1" Type="http://schemas.openxmlformats.org/officeDocument/2006/relationships/slideLayout" Target="../slideLayouts/slideLayout20.xml"/><Relationship Id="rId4" Type="http://schemas.openxmlformats.org/officeDocument/2006/relationships/image" Target="../media/image127.emf"/></Relationships>
</file>

<file path=ppt/slides/_rels/slide8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hyperlink" Target="http://www.umsalert.com/new-services/sms-lifesaver-app/"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p:txBody>
          <a:bodyPr/>
          <a:lstStyle/>
          <a:p>
            <a:r>
              <a:rPr lang="en-US" dirty="0"/>
              <a:t>Monica Beate Tvedt</a:t>
            </a:r>
          </a:p>
          <a:p>
            <a:r>
              <a:rPr lang="en-US" dirty="0"/>
              <a:t>Software Engineer – Head of UMS Innovation Center</a:t>
            </a:r>
          </a:p>
          <a:p>
            <a:r>
              <a:rPr lang="en-US" dirty="0"/>
              <a:t>mbt@ums.no</a:t>
            </a:r>
          </a:p>
        </p:txBody>
      </p:sp>
      <p:sp>
        <p:nvSpPr>
          <p:cNvPr id="3" name="Title 2"/>
          <p:cNvSpPr>
            <a:spLocks noGrp="1"/>
          </p:cNvSpPr>
          <p:nvPr>
            <p:ph type="title"/>
          </p:nvPr>
        </p:nvSpPr>
        <p:spPr/>
        <p:txBody>
          <a:bodyPr/>
          <a:lstStyle/>
          <a:p>
            <a:r>
              <a:rPr lang="en-US" dirty="0"/>
              <a:t>Native iOS, Android, Mac, &amp; Windows Mobile Apps in C# with Xamarin</a:t>
            </a:r>
          </a:p>
        </p:txBody>
      </p:sp>
      <p:sp>
        <p:nvSpPr>
          <p:cNvPr id="5" name="Text Placeholder 4"/>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1418468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7184858" y="2535373"/>
            <a:ext cx="2117653" cy="2544853"/>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33" name="Rectangle 32"/>
          <p:cNvSpPr/>
          <p:nvPr/>
        </p:nvSpPr>
        <p:spPr bwMode="auto">
          <a:xfrm>
            <a:off x="7181977" y="2535373"/>
            <a:ext cx="2117653" cy="80669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12" name="Rectangle 11"/>
          <p:cNvSpPr/>
          <p:nvPr/>
        </p:nvSpPr>
        <p:spPr bwMode="auto">
          <a:xfrm>
            <a:off x="5041727" y="2535373"/>
            <a:ext cx="2117653" cy="2544853"/>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2" name="Rectangle 31"/>
          <p:cNvSpPr/>
          <p:nvPr/>
        </p:nvSpPr>
        <p:spPr bwMode="auto">
          <a:xfrm>
            <a:off x="5047868" y="2535373"/>
            <a:ext cx="2108631" cy="80669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9" name="Rectangle 8"/>
          <p:cNvSpPr/>
          <p:nvPr/>
        </p:nvSpPr>
        <p:spPr bwMode="auto">
          <a:xfrm>
            <a:off x="2892371" y="2535373"/>
            <a:ext cx="2117653" cy="2544853"/>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1" name="Rectangle 30"/>
          <p:cNvSpPr/>
          <p:nvPr/>
        </p:nvSpPr>
        <p:spPr bwMode="auto">
          <a:xfrm>
            <a:off x="2903066" y="2535373"/>
            <a:ext cx="2113099" cy="80669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 name="Title 1"/>
          <p:cNvSpPr>
            <a:spLocks noGrp="1"/>
          </p:cNvSpPr>
          <p:nvPr>
            <p:ph type="title"/>
          </p:nvPr>
        </p:nvSpPr>
        <p:spPr>
          <a:xfrm>
            <a:off x="269241" y="289957"/>
            <a:ext cx="11655840" cy="899537"/>
          </a:xfrm>
        </p:spPr>
        <p:txBody>
          <a:bodyPr/>
          <a:lstStyle/>
          <a:p>
            <a:pPr algn="ctr"/>
            <a:r>
              <a:rPr lang="en-US" dirty="0"/>
              <a:t>Silo Approach</a:t>
            </a:r>
          </a:p>
        </p:txBody>
      </p:sp>
      <p:sp>
        <p:nvSpPr>
          <p:cNvPr id="21" name="TextBox 20"/>
          <p:cNvSpPr txBox="1"/>
          <p:nvPr/>
        </p:nvSpPr>
        <p:spPr>
          <a:xfrm>
            <a:off x="2903066" y="2607852"/>
            <a:ext cx="2104077" cy="621556"/>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157" dirty="0">
                <a:solidFill>
                  <a:schemeClr val="bg1"/>
                </a:solidFill>
              </a:rPr>
              <a:t>iOS</a:t>
            </a:r>
          </a:p>
        </p:txBody>
      </p:sp>
      <p:sp>
        <p:nvSpPr>
          <p:cNvPr id="22" name="TextBox 21"/>
          <p:cNvSpPr txBox="1"/>
          <p:nvPr/>
        </p:nvSpPr>
        <p:spPr>
          <a:xfrm>
            <a:off x="7192672" y="2620303"/>
            <a:ext cx="2104077" cy="621556"/>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157" dirty="0">
                <a:solidFill>
                  <a:schemeClr val="bg1"/>
                </a:solidFill>
              </a:rPr>
              <a:t>Windows</a:t>
            </a:r>
          </a:p>
        </p:txBody>
      </p:sp>
      <p:sp>
        <p:nvSpPr>
          <p:cNvPr id="23" name="TextBox 22"/>
          <p:cNvSpPr txBox="1"/>
          <p:nvPr/>
        </p:nvSpPr>
        <p:spPr>
          <a:xfrm>
            <a:off x="5047868" y="2620303"/>
            <a:ext cx="2104077" cy="621556"/>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157" dirty="0">
                <a:solidFill>
                  <a:schemeClr val="bg1"/>
                </a:solidFill>
              </a:rPr>
              <a:t>Android</a:t>
            </a:r>
          </a:p>
        </p:txBody>
      </p:sp>
      <p:sp>
        <p:nvSpPr>
          <p:cNvPr id="24" name="TextBox 23"/>
          <p:cNvSpPr txBox="1"/>
          <p:nvPr/>
        </p:nvSpPr>
        <p:spPr>
          <a:xfrm>
            <a:off x="2905947" y="3917389"/>
            <a:ext cx="2104077" cy="89311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961" dirty="0">
                <a:solidFill>
                  <a:schemeClr val="bg1"/>
                </a:solidFill>
              </a:rPr>
              <a:t>Objective-C</a:t>
            </a:r>
          </a:p>
          <a:p>
            <a:pPr algn="ctr" defTabSz="914102" fontAlgn="base">
              <a:spcBef>
                <a:spcPct val="0"/>
              </a:spcBef>
              <a:spcAft>
                <a:spcPct val="0"/>
              </a:spcAft>
            </a:pPr>
            <a:r>
              <a:rPr lang="en-US" sz="1961" dirty="0">
                <a:solidFill>
                  <a:schemeClr val="bg1"/>
                </a:solidFill>
                <a:latin typeface="+mj-lt"/>
              </a:rPr>
              <a:t>Xcode</a:t>
            </a:r>
          </a:p>
        </p:txBody>
      </p:sp>
      <p:sp>
        <p:nvSpPr>
          <p:cNvPr id="25" name="TextBox 24"/>
          <p:cNvSpPr txBox="1"/>
          <p:nvPr/>
        </p:nvSpPr>
        <p:spPr>
          <a:xfrm>
            <a:off x="7195553" y="3917389"/>
            <a:ext cx="2104077" cy="89311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961" dirty="0">
                <a:solidFill>
                  <a:schemeClr val="bg1"/>
                </a:solidFill>
              </a:rPr>
              <a:t>C#</a:t>
            </a:r>
          </a:p>
          <a:p>
            <a:pPr algn="ctr" defTabSz="914102" fontAlgn="base">
              <a:spcBef>
                <a:spcPct val="0"/>
              </a:spcBef>
              <a:spcAft>
                <a:spcPct val="0"/>
              </a:spcAft>
            </a:pPr>
            <a:r>
              <a:rPr lang="en-US" sz="1961" dirty="0">
                <a:solidFill>
                  <a:schemeClr val="bg1"/>
                </a:solidFill>
                <a:latin typeface="+mj-lt"/>
              </a:rPr>
              <a:t>Visual Studio</a:t>
            </a:r>
          </a:p>
        </p:txBody>
      </p:sp>
      <p:sp>
        <p:nvSpPr>
          <p:cNvPr id="26" name="TextBox 25"/>
          <p:cNvSpPr txBox="1"/>
          <p:nvPr/>
        </p:nvSpPr>
        <p:spPr>
          <a:xfrm>
            <a:off x="5050749" y="3917389"/>
            <a:ext cx="2104077" cy="89311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961" dirty="0">
                <a:solidFill>
                  <a:schemeClr val="bg1"/>
                </a:solidFill>
              </a:rPr>
              <a:t>Java</a:t>
            </a:r>
          </a:p>
          <a:p>
            <a:pPr algn="ctr" defTabSz="914102" fontAlgn="base">
              <a:spcBef>
                <a:spcPct val="0"/>
              </a:spcBef>
              <a:spcAft>
                <a:spcPct val="0"/>
              </a:spcAft>
            </a:pPr>
            <a:r>
              <a:rPr lang="en-US" sz="1961" dirty="0">
                <a:solidFill>
                  <a:schemeClr val="bg1"/>
                </a:solidFill>
                <a:latin typeface="+mj-lt"/>
              </a:rPr>
              <a:t>Android Studio</a:t>
            </a:r>
          </a:p>
        </p:txBody>
      </p:sp>
      <p:sp>
        <p:nvSpPr>
          <p:cNvPr id="28" name="TextBox 27"/>
          <p:cNvSpPr txBox="1"/>
          <p:nvPr/>
        </p:nvSpPr>
        <p:spPr>
          <a:xfrm>
            <a:off x="418643" y="5640852"/>
            <a:ext cx="11354714" cy="65172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353" dirty="0"/>
              <a:t>No shared code </a:t>
            </a:r>
            <a:r>
              <a:rPr lang="en-US" sz="2353" dirty="0">
                <a:solidFill>
                  <a:schemeClr val="bg2">
                    <a:lumMod val="50000"/>
                  </a:schemeClr>
                </a:solidFill>
              </a:rPr>
              <a:t>•</a:t>
            </a:r>
            <a:r>
              <a:rPr lang="en-US" sz="2353" dirty="0"/>
              <a:t> Many languages &amp; development environments </a:t>
            </a:r>
            <a:r>
              <a:rPr lang="en-US" sz="2353" dirty="0">
                <a:solidFill>
                  <a:schemeClr val="bg2">
                    <a:lumMod val="50000"/>
                  </a:schemeClr>
                </a:solidFill>
              </a:rPr>
              <a:t>•</a:t>
            </a:r>
            <a:r>
              <a:rPr lang="en-US" sz="2353" dirty="0"/>
              <a:t> Multiple teams</a:t>
            </a:r>
            <a:endParaRPr lang="en-US" sz="2353" dirty="0">
              <a:gradFill>
                <a:gsLst>
                  <a:gs pos="2917">
                    <a:schemeClr val="tx1"/>
                  </a:gs>
                  <a:gs pos="30000">
                    <a:schemeClr val="tx1"/>
                  </a:gs>
                </a:gsLst>
                <a:lin ang="5400000" scaled="0"/>
              </a:gradFill>
            </a:endParaRPr>
          </a:p>
        </p:txBody>
      </p:sp>
      <p:sp>
        <p:nvSpPr>
          <p:cNvPr id="29" name="Left Brace 28"/>
          <p:cNvSpPr/>
          <p:nvPr/>
        </p:nvSpPr>
        <p:spPr>
          <a:xfrm rot="5400000">
            <a:off x="5980057" y="96200"/>
            <a:ext cx="231887" cy="10732196"/>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dirty="0">
              <a:ln w="38100" cmpd="sng">
                <a:solidFill>
                  <a:srgbClr val="000000"/>
                </a:solidFill>
                <a:prstDash val="dash"/>
              </a:ln>
            </a:endParaRPr>
          </a:p>
        </p:txBody>
      </p:sp>
      <p:grpSp>
        <p:nvGrpSpPr>
          <p:cNvPr id="46" name="Group 45"/>
          <p:cNvGrpSpPr/>
          <p:nvPr/>
        </p:nvGrpSpPr>
        <p:grpSpPr>
          <a:xfrm>
            <a:off x="3567811" y="1563610"/>
            <a:ext cx="787321" cy="787321"/>
            <a:chOff x="2057400" y="2654300"/>
            <a:chExt cx="1028700" cy="1028700"/>
          </a:xfrm>
        </p:grpSpPr>
        <p:sp>
          <p:nvSpPr>
            <p:cNvPr id="47" name="Oval 46"/>
            <p:cNvSpPr/>
            <p:nvPr/>
          </p:nvSpPr>
          <p:spPr bwMode="auto">
            <a:xfrm>
              <a:off x="2057400" y="26543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5717167" y="1560662"/>
            <a:ext cx="787321" cy="787321"/>
            <a:chOff x="3810000" y="3073400"/>
            <a:chExt cx="1028700" cy="1028700"/>
          </a:xfrm>
        </p:grpSpPr>
        <p:sp>
          <p:nvSpPr>
            <p:cNvPr id="50" name="Oval 49"/>
            <p:cNvSpPr/>
            <p:nvPr/>
          </p:nvSpPr>
          <p:spPr bwMode="auto">
            <a:xfrm>
              <a:off x="38100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7860298" y="1573112"/>
            <a:ext cx="787321" cy="787321"/>
            <a:chOff x="6083300" y="3073400"/>
            <a:chExt cx="1028700" cy="1028700"/>
          </a:xfrm>
        </p:grpSpPr>
        <p:sp>
          <p:nvSpPr>
            <p:cNvPr id="53" name="Oval 52"/>
            <p:cNvSpPr/>
            <p:nvPr/>
          </p:nvSpPr>
          <p:spPr bwMode="auto">
            <a:xfrm>
              <a:off x="60833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spTree>
    <p:extLst>
      <p:ext uri="{BB962C8B-B14F-4D97-AF65-F5344CB8AC3E}">
        <p14:creationId xmlns:p14="http://schemas.microsoft.com/office/powerpoint/2010/main" val="142477114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pPr algn="ctr"/>
            <a:r>
              <a:rPr lang="en-US" dirty="0"/>
              <a:t>Write Once, Run Anywhere</a:t>
            </a:r>
          </a:p>
        </p:txBody>
      </p:sp>
      <p:cxnSp>
        <p:nvCxnSpPr>
          <p:cNvPr id="12" name="Straight Connector 11"/>
          <p:cNvCxnSpPr/>
          <p:nvPr/>
        </p:nvCxnSpPr>
        <p:spPr>
          <a:xfrm>
            <a:off x="3928685" y="1901036"/>
            <a:ext cx="0" cy="3769026"/>
          </a:xfrm>
          <a:prstGeom prst="line">
            <a:avLst/>
          </a:prstGeom>
          <a:ln>
            <a:solidFill>
              <a:srgbClr val="FFFFFF"/>
            </a:solidFill>
            <a:headEnd type="none"/>
            <a:tailEnd type="none"/>
          </a:ln>
        </p:spPr>
        <p:style>
          <a:lnRef idx="1">
            <a:schemeClr val="dk1"/>
          </a:lnRef>
          <a:fillRef idx="0">
            <a:schemeClr val="dk1"/>
          </a:fillRef>
          <a:effectRef idx="0">
            <a:schemeClr val="dk1"/>
          </a:effectRef>
          <a:fontRef idx="minor">
            <a:schemeClr val="tx1"/>
          </a:fontRef>
        </p:style>
      </p:cxnSp>
      <p:sp>
        <p:nvSpPr>
          <p:cNvPr id="35" name="Left Brace 34"/>
          <p:cNvSpPr/>
          <p:nvPr/>
        </p:nvSpPr>
        <p:spPr>
          <a:xfrm rot="5400000">
            <a:off x="5983947" y="921813"/>
            <a:ext cx="224107" cy="9088752"/>
          </a:xfrm>
          <a:prstGeom prst="leftBrace">
            <a:avLst>
              <a:gd name="adj1" fmla="val 56668"/>
              <a:gd name="adj2" fmla="val 50000"/>
            </a:avLst>
          </a:prstGeom>
          <a:ln w="19050" cap="rnd">
            <a:solidFill>
              <a:srgbClr val="A6A6A6"/>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dirty="0">
              <a:ln w="38100" cmpd="sng">
                <a:solidFill>
                  <a:srgbClr val="000000"/>
                </a:solidFill>
                <a:prstDash val="dash"/>
              </a:ln>
            </a:endParaRPr>
          </a:p>
        </p:txBody>
      </p:sp>
      <p:grpSp>
        <p:nvGrpSpPr>
          <p:cNvPr id="57" name="Group 56"/>
          <p:cNvGrpSpPr/>
          <p:nvPr/>
        </p:nvGrpSpPr>
        <p:grpSpPr>
          <a:xfrm>
            <a:off x="4782489" y="1942740"/>
            <a:ext cx="2627023" cy="2627023"/>
            <a:chOff x="5344586" y="1981200"/>
            <a:chExt cx="2679700" cy="2679700"/>
          </a:xfrm>
        </p:grpSpPr>
        <p:sp>
          <p:nvSpPr>
            <p:cNvPr id="55" name="Oval 54"/>
            <p:cNvSpPr/>
            <p:nvPr/>
          </p:nvSpPr>
          <p:spPr bwMode="auto">
            <a:xfrm>
              <a:off x="5344586" y="1981200"/>
              <a:ext cx="2679700" cy="2679700"/>
            </a:xfrm>
            <a:prstGeom prst="ellipse">
              <a:avLst/>
            </a:prstGeom>
            <a:solidFill>
              <a:schemeClr val="bg2">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5738286" y="3569064"/>
              <a:ext cx="1879600" cy="572464"/>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765" dirty="0">
                  <a:solidFill>
                    <a:schemeClr val="bg1"/>
                  </a:solidFill>
                </a:rPr>
                <a:t>App Generator</a:t>
              </a:r>
            </a:p>
          </p:txBody>
        </p:sp>
        <p:pic>
          <p:nvPicPr>
            <p:cNvPr id="34" name="Picture 33" descr="gears_icon.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67187" y="2594314"/>
              <a:ext cx="1207799" cy="948985"/>
            </a:xfrm>
            <a:prstGeom prst="rect">
              <a:avLst/>
            </a:prstGeom>
          </p:spPr>
        </p:pic>
      </p:grpSp>
      <p:sp>
        <p:nvSpPr>
          <p:cNvPr id="36" name="TextBox 35"/>
          <p:cNvSpPr txBox="1"/>
          <p:nvPr/>
        </p:nvSpPr>
        <p:spPr>
          <a:xfrm>
            <a:off x="1203913" y="2080051"/>
            <a:ext cx="2705121" cy="2273507"/>
          </a:xfrm>
          <a:prstGeom prst="rect">
            <a:avLst/>
          </a:prstGeom>
          <a:noFill/>
        </p:spPr>
        <p:txBody>
          <a:bodyPr wrap="square" lIns="179285" tIns="143428" rIns="179285" bIns="143428" rtlCol="0">
            <a:spAutoFit/>
          </a:bodyPr>
          <a:lstStyle/>
          <a:p>
            <a:pPr algn="r" defTabSz="914102" fontAlgn="base">
              <a:lnSpc>
                <a:spcPct val="110000"/>
              </a:lnSpc>
              <a:spcBef>
                <a:spcPct val="0"/>
              </a:spcBef>
              <a:spcAft>
                <a:spcPct val="0"/>
              </a:spcAft>
            </a:pPr>
            <a:r>
              <a:rPr lang="en-US" sz="2941" dirty="0">
                <a:solidFill>
                  <a:schemeClr val="tx2"/>
                </a:solidFill>
              </a:rPr>
              <a:t>Lua</a:t>
            </a:r>
          </a:p>
          <a:p>
            <a:pPr algn="r" defTabSz="914102" fontAlgn="base">
              <a:lnSpc>
                <a:spcPct val="110000"/>
              </a:lnSpc>
              <a:spcBef>
                <a:spcPct val="0"/>
              </a:spcBef>
              <a:spcAft>
                <a:spcPct val="0"/>
              </a:spcAft>
            </a:pPr>
            <a:r>
              <a:rPr lang="en-US" sz="2941" dirty="0">
                <a:solidFill>
                  <a:schemeClr val="tx2"/>
                </a:solidFill>
              </a:rPr>
              <a:t>Javascript</a:t>
            </a:r>
          </a:p>
          <a:p>
            <a:pPr algn="r" defTabSz="914102" fontAlgn="base">
              <a:lnSpc>
                <a:spcPct val="110000"/>
              </a:lnSpc>
              <a:spcBef>
                <a:spcPct val="0"/>
              </a:spcBef>
              <a:spcAft>
                <a:spcPct val="0"/>
              </a:spcAft>
            </a:pPr>
            <a:r>
              <a:rPr lang="en-US" sz="2941" dirty="0">
                <a:solidFill>
                  <a:schemeClr val="tx2"/>
                </a:solidFill>
              </a:rPr>
              <a:t>Actionscript</a:t>
            </a:r>
          </a:p>
          <a:p>
            <a:pPr algn="r" defTabSz="914102" fontAlgn="base">
              <a:lnSpc>
                <a:spcPct val="110000"/>
              </a:lnSpc>
              <a:spcBef>
                <a:spcPct val="0"/>
              </a:spcBef>
              <a:spcAft>
                <a:spcPct val="0"/>
              </a:spcAft>
            </a:pPr>
            <a:r>
              <a:rPr lang="en-US" sz="2941" dirty="0">
                <a:solidFill>
                  <a:schemeClr val="tx2"/>
                </a:solidFill>
              </a:rPr>
              <a:t>HTML+CSS</a:t>
            </a:r>
          </a:p>
        </p:txBody>
      </p:sp>
      <p:cxnSp>
        <p:nvCxnSpPr>
          <p:cNvPr id="38" name="Straight Arrow Connector 37"/>
          <p:cNvCxnSpPr/>
          <p:nvPr/>
        </p:nvCxnSpPr>
        <p:spPr>
          <a:xfrm>
            <a:off x="3932237" y="2503006"/>
            <a:ext cx="861146"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3932237" y="3013470"/>
            <a:ext cx="761543"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3932237" y="3523934"/>
            <a:ext cx="761543"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3932237" y="4034398"/>
            <a:ext cx="848696"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7555288" y="1855588"/>
            <a:ext cx="2137964" cy="2801328"/>
            <a:chOff x="7744886" y="1892300"/>
            <a:chExt cx="2180835" cy="2857500"/>
          </a:xfrm>
        </p:grpSpPr>
        <p:grpSp>
          <p:nvGrpSpPr>
            <p:cNvPr id="30" name="Group 29"/>
            <p:cNvGrpSpPr/>
            <p:nvPr/>
          </p:nvGrpSpPr>
          <p:grpSpPr>
            <a:xfrm>
              <a:off x="9116486" y="1892300"/>
              <a:ext cx="803108" cy="803108"/>
              <a:chOff x="2057400" y="2654300"/>
              <a:chExt cx="1028700" cy="1028700"/>
            </a:xfrm>
          </p:grpSpPr>
          <p:sp>
            <p:nvSpPr>
              <p:cNvPr id="5" name="Oval 4"/>
              <p:cNvSpPr/>
              <p:nvPr/>
            </p:nvSpPr>
            <p:spPr bwMode="auto">
              <a:xfrm>
                <a:off x="2057400" y="26543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descr="Apple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6" name="Group 5"/>
            <p:cNvGrpSpPr/>
            <p:nvPr/>
          </p:nvGrpSpPr>
          <p:grpSpPr>
            <a:xfrm>
              <a:off x="9113144" y="2917992"/>
              <a:ext cx="803108" cy="803108"/>
              <a:chOff x="3810000" y="3073400"/>
              <a:chExt cx="1028700" cy="1028700"/>
            </a:xfrm>
          </p:grpSpPr>
          <p:sp>
            <p:nvSpPr>
              <p:cNvPr id="25" name="Oval 24"/>
              <p:cNvSpPr/>
              <p:nvPr/>
            </p:nvSpPr>
            <p:spPr bwMode="auto">
              <a:xfrm>
                <a:off x="38100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ndroid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8" name="Group 7"/>
            <p:cNvGrpSpPr/>
            <p:nvPr/>
          </p:nvGrpSpPr>
          <p:grpSpPr>
            <a:xfrm>
              <a:off x="9122613" y="3946692"/>
              <a:ext cx="803108" cy="803108"/>
              <a:chOff x="6083300" y="3073400"/>
              <a:chExt cx="1028700" cy="1028700"/>
            </a:xfrm>
          </p:grpSpPr>
          <p:sp>
            <p:nvSpPr>
              <p:cNvPr id="28" name="Oval 27"/>
              <p:cNvSpPr/>
              <p:nvPr/>
            </p:nvSpPr>
            <p:spPr bwMode="auto">
              <a:xfrm>
                <a:off x="60833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descr="Windows_logo.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cxnSp>
          <p:nvCxnSpPr>
            <p:cNvPr id="42" name="Straight Arrow Connector 41"/>
            <p:cNvCxnSpPr/>
            <p:nvPr/>
          </p:nvCxnSpPr>
          <p:spPr>
            <a:xfrm flipV="1">
              <a:off x="7744886" y="2413000"/>
              <a:ext cx="1168400" cy="9017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744886" y="3314700"/>
              <a:ext cx="116840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44886" y="3302000"/>
              <a:ext cx="1168400" cy="9144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418643" y="5640852"/>
            <a:ext cx="11354714" cy="65172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353" dirty="0"/>
              <a:t>Limited native API access </a:t>
            </a:r>
            <a:r>
              <a:rPr lang="en-US" sz="2353" dirty="0">
                <a:solidFill>
                  <a:schemeClr val="bg2">
                    <a:lumMod val="50000"/>
                  </a:schemeClr>
                </a:solidFill>
              </a:rPr>
              <a:t>•</a:t>
            </a:r>
            <a:r>
              <a:rPr lang="en-US" sz="2353" dirty="0"/>
              <a:t> Slow performance  </a:t>
            </a:r>
            <a:r>
              <a:rPr lang="en-US" sz="2353" dirty="0">
                <a:solidFill>
                  <a:schemeClr val="bg2">
                    <a:lumMod val="50000"/>
                  </a:schemeClr>
                </a:solidFill>
              </a:rPr>
              <a:t>•</a:t>
            </a:r>
            <a:r>
              <a:rPr lang="en-US" sz="2353" dirty="0"/>
              <a:t>  Poor user experience</a:t>
            </a:r>
            <a:endParaRPr lang="en-US" sz="2353"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7235869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289957"/>
            <a:ext cx="11655840" cy="899537"/>
          </a:xfrm>
        </p:spPr>
        <p:txBody>
          <a:bodyPr/>
          <a:lstStyle/>
          <a:p>
            <a:pPr algn="ctr"/>
            <a:r>
              <a:rPr lang="en-US" dirty="0" err="1"/>
              <a:t>Xamarin’s</a:t>
            </a:r>
            <a:r>
              <a:rPr lang="en-US" dirty="0"/>
              <a:t> Unique Approach</a:t>
            </a:r>
          </a:p>
        </p:txBody>
      </p:sp>
      <p:sp>
        <p:nvSpPr>
          <p:cNvPr id="14" name="TextBox 13"/>
          <p:cNvSpPr txBox="1"/>
          <p:nvPr/>
        </p:nvSpPr>
        <p:spPr>
          <a:xfrm>
            <a:off x="418643" y="5640852"/>
            <a:ext cx="11354714" cy="65172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353" dirty="0">
                <a:solidFill>
                  <a:srgbClr val="70ACBB"/>
                </a:solidFill>
              </a:rPr>
              <a:t>Shared C# codebase  </a:t>
            </a:r>
            <a:r>
              <a:rPr lang="en-US" sz="2353" dirty="0">
                <a:solidFill>
                  <a:srgbClr val="6FBD23"/>
                </a:solidFill>
              </a:rPr>
              <a:t>•</a:t>
            </a:r>
            <a:r>
              <a:rPr lang="en-US" sz="2353" dirty="0">
                <a:solidFill>
                  <a:srgbClr val="16ACEE"/>
                </a:solidFill>
              </a:rPr>
              <a:t>  </a:t>
            </a:r>
            <a:r>
              <a:rPr lang="en-US" sz="2353" dirty="0">
                <a:solidFill>
                  <a:srgbClr val="70ACBB"/>
                </a:solidFill>
              </a:rPr>
              <a:t>100% native API access</a:t>
            </a:r>
            <a:r>
              <a:rPr lang="en-US" sz="2353" dirty="0">
                <a:solidFill>
                  <a:srgbClr val="16ACEE"/>
                </a:solidFill>
              </a:rPr>
              <a:t>  </a:t>
            </a:r>
            <a:r>
              <a:rPr lang="en-US" sz="2353" dirty="0">
                <a:solidFill>
                  <a:srgbClr val="6FBD23"/>
                </a:solidFill>
              </a:rPr>
              <a:t>•</a:t>
            </a:r>
            <a:r>
              <a:rPr lang="en-US" sz="2353" dirty="0">
                <a:solidFill>
                  <a:srgbClr val="16ACEE"/>
                </a:solidFill>
              </a:rPr>
              <a:t>  </a:t>
            </a:r>
            <a:r>
              <a:rPr lang="en-US" sz="2353" dirty="0">
                <a:solidFill>
                  <a:srgbClr val="70ACBB"/>
                </a:solidFill>
              </a:rPr>
              <a:t>High performance</a:t>
            </a:r>
          </a:p>
        </p:txBody>
      </p:sp>
      <p:sp>
        <p:nvSpPr>
          <p:cNvPr id="20" name="Left Brace 19"/>
          <p:cNvSpPr/>
          <p:nvPr/>
        </p:nvSpPr>
        <p:spPr>
          <a:xfrm rot="5400000">
            <a:off x="5986034" y="537557"/>
            <a:ext cx="234785" cy="9846587"/>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grpSp>
        <p:nvGrpSpPr>
          <p:cNvPr id="3" name="Group 2"/>
          <p:cNvGrpSpPr/>
          <p:nvPr/>
        </p:nvGrpSpPr>
        <p:grpSpPr>
          <a:xfrm>
            <a:off x="2893418" y="1444948"/>
            <a:ext cx="6420017" cy="3643056"/>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3" y="2150169"/>
              <a:ext cx="2104077" cy="52619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103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Windows C# UI</a:t>
              </a:r>
            </a:p>
          </p:txBody>
        </p:sp>
        <p:sp>
          <p:nvSpPr>
            <p:cNvPr id="43" name="TextBox 42"/>
            <p:cNvSpPr txBox="1"/>
            <p:nvPr/>
          </p:nvSpPr>
          <p:spPr>
            <a:xfrm>
              <a:off x="4962445" y="2150169"/>
              <a:ext cx="2104077" cy="52619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Android C# UI</a:t>
              </a:r>
            </a:p>
          </p:txBody>
        </p:sp>
        <p:sp>
          <p:nvSpPr>
            <p:cNvPr id="19" name="TextBox 18"/>
            <p:cNvSpPr txBox="1"/>
            <p:nvPr/>
          </p:nvSpPr>
          <p:spPr>
            <a:xfrm>
              <a:off x="2830401" y="3439156"/>
              <a:ext cx="6393683" cy="89311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Shared C# Mobile</a:t>
              </a:r>
            </a:p>
          </p:txBody>
        </p:sp>
        <p:grpSp>
          <p:nvGrpSpPr>
            <p:cNvPr id="31" name="Group 30"/>
            <p:cNvGrpSpPr/>
            <p:nvPr/>
          </p:nvGrpSpPr>
          <p:grpSpPr>
            <a:xfrm>
              <a:off x="3562935" y="1444948"/>
              <a:ext cx="613490" cy="613491"/>
              <a:chOff x="2057399" y="2725789"/>
              <a:chExt cx="1028699" cy="1028700"/>
            </a:xfrm>
          </p:grpSpPr>
          <p:sp>
            <p:nvSpPr>
              <p:cNvPr id="45" name="Oval 44"/>
              <p:cNvSpPr/>
              <p:nvPr/>
            </p:nvSpPr>
            <p:spPr bwMode="auto">
              <a:xfrm>
                <a:off x="2057399" y="2725789"/>
                <a:ext cx="1028699"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5707598" y="1444948"/>
              <a:ext cx="613490" cy="613491"/>
              <a:chOff x="3810000" y="3144890"/>
              <a:chExt cx="1028699" cy="1028700"/>
            </a:xfrm>
          </p:grpSpPr>
          <p:sp>
            <p:nvSpPr>
              <p:cNvPr id="41" name="Oval 40"/>
              <p:cNvSpPr/>
              <p:nvPr/>
            </p:nvSpPr>
            <p:spPr bwMode="auto">
              <a:xfrm>
                <a:off x="3810000" y="3144890"/>
                <a:ext cx="1028699"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7851596" y="1444948"/>
              <a:ext cx="613491" cy="613491"/>
              <a:chOff x="6083298" y="3144890"/>
              <a:chExt cx="1028699" cy="1028700"/>
            </a:xfrm>
          </p:grpSpPr>
          <p:sp>
            <p:nvSpPr>
              <p:cNvPr id="36" name="Oval 35"/>
              <p:cNvSpPr/>
              <p:nvPr/>
            </p:nvSpPr>
            <p:spPr bwMode="auto">
              <a:xfrm>
                <a:off x="6083298" y="3144890"/>
                <a:ext cx="1028699"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grpSp>
    </p:spTree>
    <p:extLst>
      <p:ext uri="{BB962C8B-B14F-4D97-AF65-F5344CB8AC3E}">
        <p14:creationId xmlns:p14="http://schemas.microsoft.com/office/powerpoint/2010/main" val="87319918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 </a:t>
            </a:r>
            <a:r>
              <a:rPr lang="en-US" dirty="0" err="1"/>
              <a:t>Xamarin.Forms</a:t>
            </a:r>
            <a:endParaRPr lang="en-US" dirty="0"/>
          </a:p>
        </p:txBody>
      </p:sp>
      <p:sp>
        <p:nvSpPr>
          <p:cNvPr id="3" name="Text Placeholder 2"/>
          <p:cNvSpPr>
            <a:spLocks noGrp="1"/>
          </p:cNvSpPr>
          <p:nvPr>
            <p:ph type="body" sz="quarter" idx="10"/>
          </p:nvPr>
        </p:nvSpPr>
        <p:spPr>
          <a:xfrm>
            <a:off x="999919" y="5167871"/>
            <a:ext cx="4503134" cy="969188"/>
          </a:xfrm>
        </p:spPr>
        <p:txBody>
          <a:bodyPr/>
          <a:lstStyle/>
          <a:p>
            <a:pPr algn="ctr">
              <a:lnSpc>
                <a:spcPct val="100000"/>
              </a:lnSpc>
            </a:pPr>
            <a:r>
              <a:rPr lang="en-US" sz="2549" dirty="0">
                <a:solidFill>
                  <a:schemeClr val="tx1"/>
                </a:solidFill>
                <a:latin typeface="+mn-lt"/>
              </a:rPr>
              <a:t>Traditional Xamarin Approach</a:t>
            </a:r>
          </a:p>
        </p:txBody>
      </p:sp>
      <p:sp>
        <p:nvSpPr>
          <p:cNvPr id="4" name="Text Placeholder 3"/>
          <p:cNvSpPr>
            <a:spLocks noGrp="1"/>
          </p:cNvSpPr>
          <p:nvPr>
            <p:ph type="body" sz="quarter" idx="11"/>
          </p:nvPr>
        </p:nvSpPr>
        <p:spPr>
          <a:xfrm>
            <a:off x="6548881" y="5167871"/>
            <a:ext cx="4494575" cy="969188"/>
          </a:xfrm>
        </p:spPr>
        <p:txBody>
          <a:bodyPr/>
          <a:lstStyle/>
          <a:p>
            <a:pPr algn="ctr">
              <a:lnSpc>
                <a:spcPct val="100000"/>
              </a:lnSpc>
            </a:pPr>
            <a:r>
              <a:rPr lang="en-US" sz="2549" dirty="0">
                <a:solidFill>
                  <a:schemeClr val="tx1"/>
                </a:solidFill>
                <a:latin typeface="+mn-lt"/>
              </a:rPr>
              <a:t>With </a:t>
            </a:r>
            <a:r>
              <a:rPr lang="en-US" sz="2549" dirty="0" err="1">
                <a:solidFill>
                  <a:schemeClr val="tx1"/>
                </a:solidFill>
                <a:latin typeface="+mn-lt"/>
              </a:rPr>
              <a:t>Xamarin.Forms</a:t>
            </a:r>
            <a:r>
              <a:rPr lang="en-US" sz="2549" dirty="0">
                <a:solidFill>
                  <a:schemeClr val="tx1"/>
                </a:solidFill>
                <a:latin typeface="+mn-lt"/>
              </a:rPr>
              <a:t>:</a:t>
            </a:r>
            <a:br>
              <a:rPr lang="en-US" sz="2549" dirty="0">
                <a:solidFill>
                  <a:schemeClr val="tx1"/>
                </a:solidFill>
                <a:latin typeface="+mn-lt"/>
              </a:rPr>
            </a:br>
            <a:r>
              <a:rPr lang="en-US" sz="2549" dirty="0">
                <a:solidFill>
                  <a:schemeClr val="tx1"/>
                </a:solidFill>
              </a:rPr>
              <a:t>More code-sharing, all native</a:t>
            </a:r>
          </a:p>
        </p:txBody>
      </p:sp>
      <p:grpSp>
        <p:nvGrpSpPr>
          <p:cNvPr id="25" name="Group 24"/>
          <p:cNvGrpSpPr/>
          <p:nvPr/>
        </p:nvGrpSpPr>
        <p:grpSpPr>
          <a:xfrm>
            <a:off x="999919" y="2481430"/>
            <a:ext cx="4503134" cy="2536546"/>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Windows C# UI</a:t>
              </a:r>
            </a:p>
          </p:txBody>
        </p:sp>
        <p:sp>
          <p:nvSpPr>
            <p:cNvPr id="32" name="TextBox 31"/>
            <p:cNvSpPr txBox="1"/>
            <p:nvPr/>
          </p:nvSpPr>
          <p:spPr>
            <a:xfrm>
              <a:off x="4626797" y="2021408"/>
              <a:ext cx="2353425"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Android C# UI</a:t>
              </a:r>
            </a:p>
          </p:txBody>
        </p:sp>
      </p:grpSp>
      <p:grpSp>
        <p:nvGrpSpPr>
          <p:cNvPr id="7" name="Group 6"/>
          <p:cNvGrpSpPr/>
          <p:nvPr/>
        </p:nvGrpSpPr>
        <p:grpSpPr>
          <a:xfrm>
            <a:off x="1344639" y="1803013"/>
            <a:ext cx="3722653" cy="615789"/>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6540323" y="1803013"/>
            <a:ext cx="4503134" cy="3202514"/>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69557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3"/>
              <a:ext cx="4583698" cy="78790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137" dirty="0">
                  <a:solidFill>
                    <a:schemeClr val="bg1"/>
                  </a:solidFill>
                </a:rPr>
                <a:t>Shared UI Code</a:t>
              </a:r>
            </a:p>
          </p:txBody>
        </p:sp>
      </p:grpSp>
      <p:sp>
        <p:nvSpPr>
          <p:cNvPr id="67" name="TextBox 66"/>
          <p:cNvSpPr txBox="1"/>
          <p:nvPr/>
        </p:nvSpPr>
        <p:spPr>
          <a:xfrm>
            <a:off x="1009461" y="3518076"/>
            <a:ext cx="4493592" cy="681901"/>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Tree>
    <p:extLst>
      <p:ext uri="{BB962C8B-B14F-4D97-AF65-F5344CB8AC3E}">
        <p14:creationId xmlns:p14="http://schemas.microsoft.com/office/powerpoint/2010/main" val="411266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1160202" y="3868271"/>
            <a:ext cx="9889410" cy="126566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 name="Title 1"/>
          <p:cNvSpPr>
            <a:spLocks noGrp="1"/>
          </p:cNvSpPr>
          <p:nvPr>
            <p:ph type="title"/>
          </p:nvPr>
        </p:nvSpPr>
        <p:spPr>
          <a:xfrm>
            <a:off x="268080" y="289957"/>
            <a:ext cx="11655840" cy="899537"/>
          </a:xfrm>
        </p:spPr>
        <p:txBody>
          <a:bodyPr/>
          <a:lstStyle/>
          <a:p>
            <a:pPr algn="ctr"/>
            <a:r>
              <a:rPr lang="en-US" dirty="0" err="1"/>
              <a:t>Xamarin’s</a:t>
            </a:r>
            <a:r>
              <a:rPr lang="en-US" dirty="0"/>
              <a:t> Unique Approach</a:t>
            </a:r>
          </a:p>
        </p:txBody>
      </p:sp>
      <p:sp>
        <p:nvSpPr>
          <p:cNvPr id="14" name="TextBox 13"/>
          <p:cNvSpPr txBox="1"/>
          <p:nvPr/>
        </p:nvSpPr>
        <p:spPr>
          <a:xfrm>
            <a:off x="418643" y="5640852"/>
            <a:ext cx="11354714" cy="65172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353" dirty="0">
                <a:solidFill>
                  <a:srgbClr val="70ACBB"/>
                </a:solidFill>
              </a:rPr>
              <a:t>Shared C# codebase  </a:t>
            </a:r>
            <a:r>
              <a:rPr lang="en-US" sz="2353" dirty="0">
                <a:solidFill>
                  <a:srgbClr val="6FBD23"/>
                </a:solidFill>
              </a:rPr>
              <a:t>•</a:t>
            </a:r>
            <a:r>
              <a:rPr lang="en-US" sz="2353" dirty="0">
                <a:solidFill>
                  <a:srgbClr val="16ACEE"/>
                </a:solidFill>
              </a:rPr>
              <a:t>  </a:t>
            </a:r>
            <a:r>
              <a:rPr lang="en-US" sz="2353" dirty="0">
                <a:solidFill>
                  <a:srgbClr val="70ACBB"/>
                </a:solidFill>
              </a:rPr>
              <a:t>100% native API access</a:t>
            </a:r>
            <a:r>
              <a:rPr lang="en-US" sz="2353" dirty="0">
                <a:solidFill>
                  <a:srgbClr val="16ACEE"/>
                </a:solidFill>
              </a:rPr>
              <a:t>  </a:t>
            </a:r>
            <a:r>
              <a:rPr lang="en-US" sz="2353" dirty="0">
                <a:solidFill>
                  <a:srgbClr val="6FBD23"/>
                </a:solidFill>
              </a:rPr>
              <a:t>•</a:t>
            </a:r>
            <a:r>
              <a:rPr lang="en-US" sz="2353" dirty="0">
                <a:solidFill>
                  <a:srgbClr val="16ACEE"/>
                </a:solidFill>
              </a:rPr>
              <a:t>  </a:t>
            </a:r>
            <a:r>
              <a:rPr lang="en-US" sz="2353" dirty="0">
                <a:solidFill>
                  <a:srgbClr val="70ACBB"/>
                </a:solidFill>
              </a:rPr>
              <a:t>High performance</a:t>
            </a:r>
          </a:p>
        </p:txBody>
      </p:sp>
      <p:grpSp>
        <p:nvGrpSpPr>
          <p:cNvPr id="11" name="Group 10"/>
          <p:cNvGrpSpPr/>
          <p:nvPr/>
        </p:nvGrpSpPr>
        <p:grpSpPr>
          <a:xfrm>
            <a:off x="1160202" y="1508249"/>
            <a:ext cx="9882033" cy="4069993"/>
            <a:chOff x="1195142" y="1537995"/>
            <a:chExt cx="10080188" cy="4151605"/>
          </a:xfrm>
        </p:grpSpPr>
        <p:sp>
          <p:nvSpPr>
            <p:cNvPr id="18" name="Rectangle 17"/>
            <p:cNvSpPr/>
            <p:nvPr/>
          </p:nvSpPr>
          <p:spPr bwMode="auto">
            <a:xfrm>
              <a:off x="1195142" y="2301954"/>
              <a:ext cx="2160116" cy="489101"/>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1195142" y="2818228"/>
              <a:ext cx="6535737" cy="110470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1208990" y="2274286"/>
              <a:ext cx="2146268" cy="53675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iOS C# UI</a:t>
              </a:r>
            </a:p>
          </p:txBody>
        </p:sp>
        <p:sp>
          <p:nvSpPr>
            <p:cNvPr id="37" name="Rectangle 36"/>
            <p:cNvSpPr/>
            <p:nvPr/>
          </p:nvSpPr>
          <p:spPr bwMode="auto">
            <a:xfrm>
              <a:off x="3382952" y="2301954"/>
              <a:ext cx="2160116" cy="489101"/>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5570763" y="2301954"/>
              <a:ext cx="2160116" cy="489101"/>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5584611" y="2274286"/>
              <a:ext cx="2146268" cy="541687"/>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Windows C# UI</a:t>
              </a:r>
            </a:p>
          </p:txBody>
        </p:sp>
        <p:sp>
          <p:nvSpPr>
            <p:cNvPr id="43" name="TextBox 42"/>
            <p:cNvSpPr txBox="1"/>
            <p:nvPr/>
          </p:nvSpPr>
          <p:spPr>
            <a:xfrm>
              <a:off x="3396800" y="2274286"/>
              <a:ext cx="2146268" cy="53675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Android C# UI</a:t>
              </a:r>
            </a:p>
          </p:txBody>
        </p:sp>
        <p:sp>
          <p:nvSpPr>
            <p:cNvPr id="19" name="TextBox 18"/>
            <p:cNvSpPr txBox="1"/>
            <p:nvPr/>
          </p:nvSpPr>
          <p:spPr>
            <a:xfrm>
              <a:off x="1208990" y="2894802"/>
              <a:ext cx="6521889" cy="91101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Shared C# Mobile</a:t>
              </a:r>
            </a:p>
          </p:txBody>
        </p:sp>
        <p:sp>
          <p:nvSpPr>
            <p:cNvPr id="20" name="Left Brace 19"/>
            <p:cNvSpPr/>
            <p:nvPr/>
          </p:nvSpPr>
          <p:spPr>
            <a:xfrm rot="5400000">
              <a:off x="6117741" y="547839"/>
              <a:ext cx="239493" cy="10044030"/>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grpSp>
          <p:nvGrpSpPr>
            <p:cNvPr id="31" name="Group 30"/>
            <p:cNvGrpSpPr/>
            <p:nvPr/>
          </p:nvGrpSpPr>
          <p:grpSpPr>
            <a:xfrm>
              <a:off x="1969228" y="1554924"/>
              <a:ext cx="625793" cy="625793"/>
              <a:chOff x="2057400" y="2725790"/>
              <a:chExt cx="1028700" cy="1028700"/>
            </a:xfrm>
          </p:grpSpPr>
          <p:sp>
            <p:nvSpPr>
              <p:cNvPr id="45" name="Oval 44"/>
              <p:cNvSpPr/>
              <p:nvPr/>
            </p:nvSpPr>
            <p:spPr bwMode="auto">
              <a:xfrm>
                <a:off x="2057400" y="272579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4156896" y="1554924"/>
              <a:ext cx="625793" cy="625793"/>
              <a:chOff x="3810000" y="3144890"/>
              <a:chExt cx="1028700" cy="1028700"/>
            </a:xfrm>
          </p:grpSpPr>
          <p:sp>
            <p:nvSpPr>
              <p:cNvPr id="41" name="Oval 40"/>
              <p:cNvSpPr/>
              <p:nvPr/>
            </p:nvSpPr>
            <p:spPr bwMode="auto">
              <a:xfrm>
                <a:off x="3810000" y="314489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6343881" y="1554924"/>
              <a:ext cx="625793" cy="625793"/>
              <a:chOff x="6083300" y="3144890"/>
              <a:chExt cx="1028700" cy="1028700"/>
            </a:xfrm>
          </p:grpSpPr>
          <p:sp>
            <p:nvSpPr>
              <p:cNvPr id="36" name="Oval 35"/>
              <p:cNvSpPr/>
              <p:nvPr/>
            </p:nvSpPr>
            <p:spPr bwMode="auto">
              <a:xfrm>
                <a:off x="6083300" y="314489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sp>
          <p:nvSpPr>
            <p:cNvPr id="28" name="Rectangle 27"/>
            <p:cNvSpPr/>
            <p:nvPr/>
          </p:nvSpPr>
          <p:spPr bwMode="auto">
            <a:xfrm>
              <a:off x="7761222" y="2818228"/>
              <a:ext cx="3514108" cy="1106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TextBox 28"/>
            <p:cNvSpPr txBox="1"/>
            <p:nvPr/>
          </p:nvSpPr>
          <p:spPr>
            <a:xfrm>
              <a:off x="7764750" y="2894802"/>
              <a:ext cx="3507052" cy="91101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C# Server</a:t>
              </a:r>
            </a:p>
          </p:txBody>
        </p:sp>
        <p:grpSp>
          <p:nvGrpSpPr>
            <p:cNvPr id="39" name="Group 38"/>
            <p:cNvGrpSpPr/>
            <p:nvPr/>
          </p:nvGrpSpPr>
          <p:grpSpPr>
            <a:xfrm>
              <a:off x="8309005" y="1554924"/>
              <a:ext cx="625793" cy="625793"/>
              <a:chOff x="6083300" y="3144890"/>
              <a:chExt cx="1028700" cy="1028700"/>
            </a:xfrm>
          </p:grpSpPr>
          <p:sp>
            <p:nvSpPr>
              <p:cNvPr id="47" name="Oval 46"/>
              <p:cNvSpPr/>
              <p:nvPr/>
            </p:nvSpPr>
            <p:spPr bwMode="auto">
              <a:xfrm>
                <a:off x="6083300" y="3144890"/>
                <a:ext cx="1028700" cy="1028700"/>
              </a:xfrm>
              <a:prstGeom prst="ellipse">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sp>
          <p:nvSpPr>
            <p:cNvPr id="30" name="Rectangle 29"/>
            <p:cNvSpPr/>
            <p:nvPr/>
          </p:nvSpPr>
          <p:spPr bwMode="auto">
            <a:xfrm>
              <a:off x="7762932" y="2302147"/>
              <a:ext cx="1705758" cy="491783"/>
            </a:xfrm>
            <a:prstGeom prst="rect">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55" name="Rectangle 54"/>
            <p:cNvSpPr/>
            <p:nvPr/>
          </p:nvSpPr>
          <p:spPr bwMode="auto">
            <a:xfrm>
              <a:off x="9489856" y="2299329"/>
              <a:ext cx="1785083" cy="491783"/>
            </a:xfrm>
            <a:prstGeom prst="rect">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57" name="TextBox 56"/>
            <p:cNvSpPr txBox="1"/>
            <p:nvPr/>
          </p:nvSpPr>
          <p:spPr>
            <a:xfrm>
              <a:off x="9504648" y="2215218"/>
              <a:ext cx="1769552" cy="664797"/>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176" dirty="0">
                  <a:solidFill>
                    <a:srgbClr val="FFFFFF"/>
                  </a:solidFill>
                </a:rPr>
                <a:t>Linux/Mono</a:t>
              </a:r>
            </a:p>
            <a:p>
              <a:pPr algn="ctr" defTabSz="914102" fontAlgn="base">
                <a:spcBef>
                  <a:spcPct val="0"/>
                </a:spcBef>
                <a:spcAft>
                  <a:spcPct val="0"/>
                </a:spcAft>
              </a:pPr>
              <a:r>
                <a:rPr lang="en-US" sz="1176" dirty="0" err="1">
                  <a:solidFill>
                    <a:srgbClr val="FFFFFF"/>
                  </a:solidFill>
                </a:rPr>
                <a:t>CoreCLR</a:t>
              </a:r>
              <a:endParaRPr lang="en-US" sz="1176" dirty="0">
                <a:solidFill>
                  <a:srgbClr val="FFFFFF"/>
                </a:solidFill>
              </a:endParaRPr>
            </a:p>
          </p:txBody>
        </p:sp>
        <p:grpSp>
          <p:nvGrpSpPr>
            <p:cNvPr id="8" name="Group 7"/>
            <p:cNvGrpSpPr/>
            <p:nvPr/>
          </p:nvGrpSpPr>
          <p:grpSpPr>
            <a:xfrm>
              <a:off x="10112428" y="1537995"/>
              <a:ext cx="625793" cy="625793"/>
              <a:chOff x="10112428" y="1537995"/>
              <a:chExt cx="625793" cy="625793"/>
            </a:xfrm>
          </p:grpSpPr>
          <p:sp>
            <p:nvSpPr>
              <p:cNvPr id="52" name="Oval 51"/>
              <p:cNvSpPr/>
              <p:nvPr/>
            </p:nvSpPr>
            <p:spPr bwMode="auto">
              <a:xfrm>
                <a:off x="10112428" y="1537995"/>
                <a:ext cx="625793" cy="625793"/>
              </a:xfrm>
              <a:prstGeom prst="ellipse">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descr="Linux_logo.pdf"/>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239177" y="1631971"/>
                <a:ext cx="372529" cy="412443"/>
              </a:xfrm>
              <a:prstGeom prst="rect">
                <a:avLst/>
              </a:prstGeom>
            </p:spPr>
          </p:pic>
        </p:grpSp>
        <p:sp>
          <p:nvSpPr>
            <p:cNvPr id="60" name="TextBox 59"/>
            <p:cNvSpPr txBox="1"/>
            <p:nvPr/>
          </p:nvSpPr>
          <p:spPr>
            <a:xfrm>
              <a:off x="7777067" y="2274476"/>
              <a:ext cx="1690917" cy="541687"/>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Azure</a:t>
              </a:r>
            </a:p>
          </p:txBody>
        </p:sp>
      </p:grpSp>
      <p:sp>
        <p:nvSpPr>
          <p:cNvPr id="50" name="TextBox 49"/>
          <p:cNvSpPr txBox="1"/>
          <p:nvPr/>
        </p:nvSpPr>
        <p:spPr>
          <a:xfrm>
            <a:off x="1173778" y="3988383"/>
            <a:ext cx="9868456" cy="89311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Shared C# Client/Server</a:t>
            </a:r>
          </a:p>
        </p:txBody>
      </p:sp>
    </p:spTree>
    <p:extLst>
      <p:ext uri="{BB962C8B-B14F-4D97-AF65-F5344CB8AC3E}">
        <p14:creationId xmlns:p14="http://schemas.microsoft.com/office/powerpoint/2010/main" val="176028193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5665" y="301814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t>Why C#?</a:t>
            </a:r>
          </a:p>
        </p:txBody>
      </p:sp>
    </p:spTree>
    <p:extLst>
      <p:ext uri="{BB962C8B-B14F-4D97-AF65-F5344CB8AC3E}">
        <p14:creationId xmlns:p14="http://schemas.microsoft.com/office/powerpoint/2010/main" val="21847491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is Awesome</a:t>
            </a:r>
          </a:p>
        </p:txBody>
      </p:sp>
      <p:pic>
        <p:nvPicPr>
          <p:cNvPr id="3"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433115" y="1350880"/>
            <a:ext cx="4531648" cy="1302333"/>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07958" y="5044355"/>
            <a:ext cx="4531648" cy="1304741"/>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33115" y="3111465"/>
            <a:ext cx="4506491" cy="1474638"/>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418384" y="1632714"/>
            <a:ext cx="4448907" cy="738664"/>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LINQ Support</a:t>
            </a:r>
          </a:p>
        </p:txBody>
      </p:sp>
      <p:sp>
        <p:nvSpPr>
          <p:cNvPr id="7" name="TextBox 6"/>
          <p:cNvSpPr txBox="1"/>
          <p:nvPr/>
        </p:nvSpPr>
        <p:spPr>
          <a:xfrm>
            <a:off x="6418384" y="3479452"/>
            <a:ext cx="5506696" cy="738664"/>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Work with XML Easily</a:t>
            </a:r>
          </a:p>
        </p:txBody>
      </p:sp>
      <p:sp>
        <p:nvSpPr>
          <p:cNvPr id="8" name="TextBox 7"/>
          <p:cNvSpPr txBox="1"/>
          <p:nvPr/>
        </p:nvSpPr>
        <p:spPr>
          <a:xfrm>
            <a:off x="6418384" y="5326190"/>
            <a:ext cx="5506696" cy="738664"/>
          </a:xfrm>
          <a:prstGeom prst="rect">
            <a:avLst/>
          </a:prstGeom>
          <a:noFill/>
        </p:spPr>
        <p:txBody>
          <a:bodyPr wrap="square" lIns="182880" tIns="146304" rIns="182880" bIns="146304" rtlCol="0">
            <a:spAutoFit/>
          </a:bodyPr>
          <a:lstStyle/>
          <a:p>
            <a:pPr>
              <a:lnSpc>
                <a:spcPct val="90000"/>
              </a:lnSpc>
              <a:spcAft>
                <a:spcPts val="600"/>
              </a:spcAft>
            </a:pPr>
            <a:r>
              <a:rPr lang="en-US" sz="3200">
                <a:gradFill>
                  <a:gsLst>
                    <a:gs pos="2917">
                      <a:schemeClr val="tx1"/>
                    </a:gs>
                    <a:gs pos="30000">
                      <a:schemeClr val="tx1"/>
                    </a:gs>
                  </a:gsLst>
                  <a:lin ang="5400000" scaled="0"/>
                </a:gradFill>
              </a:rPr>
              <a:t>Event Handling &amp; Delegates</a:t>
            </a:r>
            <a:endParaRPr lang="en-US" sz="32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4981199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41" y="1635896"/>
            <a:ext cx="11653522" cy="2320642"/>
          </a:xfrm>
        </p:spPr>
        <p:txBody>
          <a:bodyPr/>
          <a:lstStyle/>
          <a:p>
            <a:r>
              <a:rPr lang="en-US" dirty="0" err="1"/>
              <a:t>Json.NET</a:t>
            </a:r>
            <a:r>
              <a:rPr lang="en-US" dirty="0"/>
              <a:t> offers simple conversations to/from JSON strings and .NET objects:</a:t>
            </a:r>
          </a:p>
        </p:txBody>
      </p:sp>
      <p:sp>
        <p:nvSpPr>
          <p:cNvPr id="3" name="Title 2"/>
          <p:cNvSpPr>
            <a:spLocks noGrp="1"/>
          </p:cNvSpPr>
          <p:nvPr>
            <p:ph type="title"/>
          </p:nvPr>
        </p:nvSpPr>
        <p:spPr/>
        <p:txBody>
          <a:bodyPr/>
          <a:lstStyle/>
          <a:p>
            <a:r>
              <a:rPr lang="en-US" dirty="0"/>
              <a:t>JSON Made Easy</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50183" y="3538024"/>
            <a:ext cx="8559293" cy="2229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721307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See the Different – Classes &amp; Methods</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57476" y="1189176"/>
            <a:ext cx="4455644" cy="5724039"/>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23218" y="1189176"/>
            <a:ext cx="5387686" cy="3106068"/>
          </a:xfrm>
          <a:prstGeom prst="rect">
            <a:avLst/>
          </a:prstGeom>
        </p:spPr>
      </p:pic>
    </p:spTree>
    <p:extLst>
      <p:ext uri="{BB962C8B-B14F-4D97-AF65-F5344CB8AC3E}">
        <p14:creationId xmlns:p14="http://schemas.microsoft.com/office/powerpoint/2010/main" val="195358339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Async</a:t>
            </a:r>
            <a:r>
              <a:rPr lang="en-US" dirty="0"/>
              <a:t>/Await</a:t>
            </a:r>
          </a:p>
        </p:txBody>
      </p:sp>
      <p:sp>
        <p:nvSpPr>
          <p:cNvPr id="3" name="TextBox 2"/>
          <p:cNvSpPr txBox="1"/>
          <p:nvPr/>
        </p:nvSpPr>
        <p:spPr>
          <a:xfrm>
            <a:off x="1668828" y="5870419"/>
            <a:ext cx="8856663" cy="584775"/>
          </a:xfrm>
          <a:prstGeom prst="rect">
            <a:avLst/>
          </a:prstGeom>
          <a:noFill/>
        </p:spPr>
        <p:txBody>
          <a:bodyPr wrap="square" rtlCol="0">
            <a:spAutoFit/>
          </a:bodyPr>
          <a:lstStyle/>
          <a:p>
            <a:pPr algn="ctr"/>
            <a:r>
              <a:rPr lang="en-US" sz="3200" dirty="0">
                <a:solidFill>
                  <a:schemeClr val="bg1">
                    <a:lumMod val="50000"/>
                  </a:schemeClr>
                </a:solidFill>
                <a:cs typeface="Helvetica" panose="020B0604020202020204" pitchFamily="34" charset="0"/>
              </a:rPr>
              <a:t>Write Beautiful &amp; Maintainable Code</a:t>
            </a:r>
          </a:p>
        </p:txBody>
      </p:sp>
      <p:pic>
        <p:nvPicPr>
          <p:cNvPr id="4"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413763" y="1370684"/>
            <a:ext cx="7366794" cy="4342290"/>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493005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pPr algn="ctr"/>
            <a:r>
              <a:rPr lang="en-US" dirty="0"/>
              <a:t>Xamarin – Your Complete Mobile Solution</a:t>
            </a:r>
          </a:p>
        </p:txBody>
      </p:sp>
      <p:grpSp>
        <p:nvGrpSpPr>
          <p:cNvPr id="16" name="Group 15"/>
          <p:cNvGrpSpPr/>
          <p:nvPr/>
        </p:nvGrpSpPr>
        <p:grpSpPr>
          <a:xfrm>
            <a:off x="887731" y="2369841"/>
            <a:ext cx="3388306" cy="1126224"/>
            <a:chOff x="905531" y="2416864"/>
            <a:chExt cx="3456249" cy="1148807"/>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05531" y="2416864"/>
              <a:ext cx="3456249" cy="1145142"/>
            </a:xfrm>
            <a:prstGeom prst="rect">
              <a:avLst/>
            </a:prstGeom>
            <a:effectLst>
              <a:outerShdw blurRad="50800" dist="38100" dir="5400000" algn="t" rotWithShape="0">
                <a:prstClr val="black">
                  <a:alpha val="20000"/>
                </a:prstClr>
              </a:outerShdw>
            </a:effectLst>
          </p:spPr>
        </p:pic>
        <p:sp>
          <p:nvSpPr>
            <p:cNvPr id="8" name="TextBox 7"/>
            <p:cNvSpPr txBox="1"/>
            <p:nvPr/>
          </p:nvSpPr>
          <p:spPr>
            <a:xfrm>
              <a:off x="917655" y="3072716"/>
              <a:ext cx="3424818"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a:solidFill>
                    <a:srgbClr val="FFFFFF"/>
                  </a:solidFill>
                </a:rPr>
                <a:t>DESIGN – DEVELOP - INTEGRATE</a:t>
              </a:r>
            </a:p>
          </p:txBody>
        </p:sp>
      </p:grpSp>
      <p:grpSp>
        <p:nvGrpSpPr>
          <p:cNvPr id="12" name="Group 11"/>
          <p:cNvGrpSpPr/>
          <p:nvPr/>
        </p:nvGrpSpPr>
        <p:grpSpPr>
          <a:xfrm>
            <a:off x="4391641" y="2369839"/>
            <a:ext cx="3592421" cy="1131039"/>
            <a:chOff x="4479701" y="2416862"/>
            <a:chExt cx="3664457" cy="1153719"/>
          </a:xfrm>
        </p:grpSpPr>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79701" y="2416862"/>
              <a:ext cx="3664457" cy="1145143"/>
            </a:xfrm>
            <a:prstGeom prst="rect">
              <a:avLst/>
            </a:prstGeom>
            <a:effectLst>
              <a:outerShdw blurRad="50800" dist="38100" dir="5400000" algn="t" rotWithShape="0">
                <a:prstClr val="black">
                  <a:alpha val="20000"/>
                </a:prstClr>
              </a:outerShdw>
            </a:effectLst>
          </p:spPr>
        </p:pic>
        <p:sp>
          <p:nvSpPr>
            <p:cNvPr id="9" name="TextBox 8"/>
            <p:cNvSpPr txBox="1"/>
            <p:nvPr/>
          </p:nvSpPr>
          <p:spPr>
            <a:xfrm>
              <a:off x="4486679" y="3077626"/>
              <a:ext cx="3641119"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a:solidFill>
                    <a:srgbClr val="FFFFFF"/>
                  </a:solidFill>
                </a:rPr>
                <a:t>TEST</a:t>
              </a:r>
            </a:p>
          </p:txBody>
        </p:sp>
      </p:grpSp>
      <p:grpSp>
        <p:nvGrpSpPr>
          <p:cNvPr id="14" name="Group 13"/>
          <p:cNvGrpSpPr/>
          <p:nvPr/>
        </p:nvGrpSpPr>
        <p:grpSpPr>
          <a:xfrm>
            <a:off x="8099665" y="2369841"/>
            <a:ext cx="3204603" cy="1122632"/>
            <a:chOff x="8262080" y="2416864"/>
            <a:chExt cx="3268862" cy="1145143"/>
          </a:xfrm>
        </p:grpSpPr>
        <p:pic>
          <p:nvPicPr>
            <p:cNvPr id="5" name="Picture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262080" y="2416864"/>
              <a:ext cx="3268862" cy="1145143"/>
            </a:xfrm>
            <a:prstGeom prst="rect">
              <a:avLst/>
            </a:prstGeom>
            <a:effectLst>
              <a:outerShdw blurRad="50800" dist="38100" dir="5400000" algn="t" rotWithShape="0">
                <a:prstClr val="black">
                  <a:alpha val="20000"/>
                </a:prstClr>
              </a:outerShdw>
            </a:effectLst>
          </p:spPr>
        </p:pic>
        <p:sp>
          <p:nvSpPr>
            <p:cNvPr id="10" name="TextBox 9"/>
            <p:cNvSpPr txBox="1"/>
            <p:nvPr/>
          </p:nvSpPr>
          <p:spPr>
            <a:xfrm>
              <a:off x="8293313" y="3066149"/>
              <a:ext cx="3226532"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a:solidFill>
                    <a:srgbClr val="FFFFFF"/>
                  </a:solidFill>
                </a:rPr>
                <a:t>MONITOR</a:t>
              </a:r>
            </a:p>
          </p:txBody>
        </p:sp>
      </p:grpSp>
      <p:grpSp>
        <p:nvGrpSpPr>
          <p:cNvPr id="15" name="Group 14"/>
          <p:cNvGrpSpPr/>
          <p:nvPr/>
        </p:nvGrpSpPr>
        <p:grpSpPr>
          <a:xfrm>
            <a:off x="3840530" y="4491816"/>
            <a:ext cx="4510938" cy="1122631"/>
            <a:chOff x="3917540" y="4581390"/>
            <a:chExt cx="4601392" cy="1145142"/>
          </a:xfrm>
        </p:grpSpPr>
        <p:pic>
          <p:nvPicPr>
            <p:cNvPr id="6" name="Picture 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917540" y="4581390"/>
              <a:ext cx="4601392" cy="1145142"/>
            </a:xfrm>
            <a:prstGeom prst="rect">
              <a:avLst/>
            </a:prstGeom>
            <a:effectLst>
              <a:outerShdw blurRad="50800" dist="38100" dir="5400000" algn="t" rotWithShape="0">
                <a:prstClr val="black">
                  <a:alpha val="20000"/>
                </a:prstClr>
              </a:outerShdw>
            </a:effectLst>
          </p:spPr>
        </p:pic>
        <p:sp>
          <p:nvSpPr>
            <p:cNvPr id="11" name="TextBox 10"/>
            <p:cNvSpPr txBox="1"/>
            <p:nvPr/>
          </p:nvSpPr>
          <p:spPr>
            <a:xfrm>
              <a:off x="3931180" y="5226056"/>
              <a:ext cx="4565320"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a:solidFill>
                    <a:srgbClr val="FFFFFF"/>
                  </a:solidFill>
                </a:rPr>
                <a:t>LEARN</a:t>
              </a:r>
            </a:p>
          </p:txBody>
        </p:sp>
      </p:grpSp>
      <p:grpSp>
        <p:nvGrpSpPr>
          <p:cNvPr id="27" name="Group 26"/>
          <p:cNvGrpSpPr/>
          <p:nvPr/>
        </p:nvGrpSpPr>
        <p:grpSpPr>
          <a:xfrm>
            <a:off x="2437346" y="3661790"/>
            <a:ext cx="7311083" cy="699757"/>
            <a:chOff x="2486219" y="3723956"/>
            <a:chExt cx="7457685" cy="713789"/>
          </a:xfrm>
        </p:grpSpPr>
        <p:grpSp>
          <p:nvGrpSpPr>
            <p:cNvPr id="26" name="Group 25"/>
            <p:cNvGrpSpPr/>
            <p:nvPr/>
          </p:nvGrpSpPr>
          <p:grpSpPr>
            <a:xfrm>
              <a:off x="2486219" y="3723956"/>
              <a:ext cx="7457685" cy="713789"/>
              <a:chOff x="2486219" y="3723956"/>
              <a:chExt cx="7457685" cy="713789"/>
            </a:xfrm>
          </p:grpSpPr>
          <p:sp>
            <p:nvSpPr>
              <p:cNvPr id="7" name="Oval 6"/>
              <p:cNvSpPr/>
              <p:nvPr/>
            </p:nvSpPr>
            <p:spPr bwMode="auto">
              <a:xfrm>
                <a:off x="2486219" y="3723956"/>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6175186" y="3736438"/>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9857801" y="3727395"/>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176907" y="4351642"/>
                <a:ext cx="86103" cy="86103"/>
              </a:xfrm>
              <a:prstGeom prst="ellipse">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21" name="Elbow Connector 20"/>
            <p:cNvCxnSpPr>
              <a:stCxn id="7" idx="4"/>
              <a:endCxn id="18" idx="4"/>
            </p:cNvCxnSpPr>
            <p:nvPr/>
          </p:nvCxnSpPr>
          <p:spPr>
            <a:xfrm rot="16200000" flipH="1">
              <a:off x="6213343" y="125987"/>
              <a:ext cx="3439" cy="7371582"/>
            </a:xfrm>
            <a:prstGeom prst="bentConnector3">
              <a:avLst>
                <a:gd name="adj1" fmla="val 6747281"/>
              </a:avLst>
            </a:prstGeom>
            <a:ln w="12700" cmpd="sng">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7" idx="4"/>
              <a:endCxn id="19" idx="0"/>
            </p:cNvCxnSpPr>
            <p:nvPr/>
          </p:nvCxnSpPr>
          <p:spPr>
            <a:xfrm>
              <a:off x="6218238" y="3822541"/>
              <a:ext cx="1721" cy="529101"/>
            </a:xfrm>
            <a:prstGeom prst="line">
              <a:avLst/>
            </a:prstGeom>
            <a:ln w="12700" cmpd="sng">
              <a:solidFill>
                <a:srgbClr val="BFBFBF"/>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411483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Simplifying Native Methods with </a:t>
            </a:r>
            <a:r>
              <a:rPr lang="en-US" dirty="0" err="1"/>
              <a:t>Async</a:t>
            </a:r>
            <a:r>
              <a:rPr lang="en-US" dirty="0"/>
              <a:t>/Await</a:t>
            </a:r>
          </a:p>
        </p:txBody>
      </p:sp>
      <p:sp>
        <p:nvSpPr>
          <p:cNvPr id="5" name="TextBox 4"/>
          <p:cNvSpPr txBox="1"/>
          <p:nvPr/>
        </p:nvSpPr>
        <p:spPr>
          <a:xfrm>
            <a:off x="4537976" y="4480657"/>
            <a:ext cx="3426502" cy="584775"/>
          </a:xfrm>
          <a:prstGeom prst="rect">
            <a:avLst/>
          </a:prstGeom>
          <a:noFill/>
        </p:spPr>
        <p:txBody>
          <a:bodyPr wrap="square" rtlCol="0">
            <a:spAutoFit/>
          </a:bodyPr>
          <a:lstStyle/>
          <a:p>
            <a:pPr algn="ctr"/>
            <a:r>
              <a:rPr lang="en-US" sz="3200" dirty="0">
                <a:cs typeface="Helvetica" panose="020B0604020202020204" pitchFamily="34" charset="0"/>
              </a:rPr>
              <a:t>C# with Xamarin</a:t>
            </a:r>
          </a:p>
        </p:txBody>
      </p:sp>
      <p:sp>
        <p:nvSpPr>
          <p:cNvPr id="6" name="TextBox 5"/>
          <p:cNvSpPr txBox="1"/>
          <p:nvPr/>
        </p:nvSpPr>
        <p:spPr>
          <a:xfrm>
            <a:off x="4477016" y="1864338"/>
            <a:ext cx="3426502" cy="584775"/>
          </a:xfrm>
          <a:prstGeom prst="rect">
            <a:avLst/>
          </a:prstGeom>
          <a:noFill/>
        </p:spPr>
        <p:txBody>
          <a:bodyPr wrap="square" rtlCol="0">
            <a:spAutoFit/>
          </a:bodyPr>
          <a:lstStyle/>
          <a:p>
            <a:pPr algn="ctr"/>
            <a:r>
              <a:rPr lang="en-US" sz="3200" dirty="0">
                <a:cs typeface="Helvetica" panose="020B0604020202020204" pitchFamily="34" charset="0"/>
              </a:rPr>
              <a:t>Objective-C</a:t>
            </a:r>
          </a:p>
        </p:txBody>
      </p:sp>
      <p:pic>
        <p:nvPicPr>
          <p:cNvPr id="7" name="Picture 6"/>
          <p:cNvPicPr>
            <a:picLocks noChangeAspect="1"/>
          </p:cNvPicPr>
          <p:nvPr/>
        </p:nvPicPr>
        <p:blipFill>
          <a:blip r:embed="rId3"/>
          <a:stretch>
            <a:fillRect/>
          </a:stretch>
        </p:blipFill>
        <p:spPr>
          <a:xfrm>
            <a:off x="2072639" y="2536754"/>
            <a:ext cx="8357177" cy="1181100"/>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15440" y="5065432"/>
            <a:ext cx="9144000" cy="1129004"/>
          </a:xfrm>
          <a:prstGeom prst="rect">
            <a:avLst/>
          </a:prstGeom>
        </p:spPr>
      </p:pic>
    </p:spTree>
    <p:extLst>
      <p:ext uri="{BB962C8B-B14F-4D97-AF65-F5344CB8AC3E}">
        <p14:creationId xmlns:p14="http://schemas.microsoft.com/office/powerpoint/2010/main" val="188687271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See the Difference – Android </a:t>
            </a:r>
            <a:r>
              <a:rPr lang="en-US" dirty="0" err="1"/>
              <a:t>ItemClick</a:t>
            </a:r>
            <a:endParaRPr lang="en-US" dirty="0"/>
          </a:p>
        </p:txBody>
      </p:sp>
      <p:sp>
        <p:nvSpPr>
          <p:cNvPr id="7" name="TextBox 6"/>
          <p:cNvSpPr txBox="1"/>
          <p:nvPr/>
        </p:nvSpPr>
        <p:spPr>
          <a:xfrm>
            <a:off x="7307062" y="1302315"/>
            <a:ext cx="3426502" cy="584775"/>
          </a:xfrm>
          <a:prstGeom prst="rect">
            <a:avLst/>
          </a:prstGeom>
          <a:noFill/>
        </p:spPr>
        <p:txBody>
          <a:bodyPr wrap="square" rtlCol="0">
            <a:spAutoFit/>
          </a:bodyPr>
          <a:lstStyle/>
          <a:p>
            <a:pPr algn="ctr"/>
            <a:r>
              <a:rPr lang="en-US" sz="3200" dirty="0">
                <a:solidFill>
                  <a:schemeClr val="bg1">
                    <a:lumMod val="50000"/>
                  </a:schemeClr>
                </a:solidFill>
                <a:cs typeface="Helvetica" panose="020B0604020202020204" pitchFamily="34" charset="0"/>
              </a:rPr>
              <a:t>C# with Xamarin</a:t>
            </a:r>
          </a:p>
        </p:txBody>
      </p:sp>
      <p:sp>
        <p:nvSpPr>
          <p:cNvPr id="8" name="TextBox 7"/>
          <p:cNvSpPr txBox="1"/>
          <p:nvPr/>
        </p:nvSpPr>
        <p:spPr>
          <a:xfrm>
            <a:off x="1315733" y="1302314"/>
            <a:ext cx="3426502" cy="584775"/>
          </a:xfrm>
          <a:prstGeom prst="rect">
            <a:avLst/>
          </a:prstGeom>
          <a:noFill/>
        </p:spPr>
        <p:txBody>
          <a:bodyPr wrap="square" rtlCol="0">
            <a:spAutoFit/>
          </a:bodyPr>
          <a:lstStyle/>
          <a:p>
            <a:pPr algn="ctr"/>
            <a:r>
              <a:rPr lang="en-US" sz="3200" dirty="0">
                <a:solidFill>
                  <a:schemeClr val="bg1">
                    <a:lumMod val="50000"/>
                  </a:schemeClr>
                </a:solidFill>
                <a:cs typeface="Helvetica" panose="020B0604020202020204" pitchFamily="34" charset="0"/>
              </a:rPr>
              <a:t>Java</a:t>
            </a:r>
          </a:p>
        </p:txBody>
      </p:sp>
      <p:pic>
        <p:nvPicPr>
          <p:cNvPr id="9"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69240" y="2075690"/>
            <a:ext cx="5519488" cy="1712167"/>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6188977" y="4254411"/>
            <a:ext cx="5662677" cy="584775"/>
          </a:xfrm>
          <a:prstGeom prst="rect">
            <a:avLst/>
          </a:prstGeom>
          <a:noFill/>
        </p:spPr>
        <p:txBody>
          <a:bodyPr wrap="square" rtlCol="0">
            <a:spAutoFit/>
          </a:bodyPr>
          <a:lstStyle/>
          <a:p>
            <a:pPr algn="ctr"/>
            <a:r>
              <a:rPr lang="en-US" sz="3200" dirty="0">
                <a:solidFill>
                  <a:schemeClr val="bg1">
                    <a:lumMod val="50000"/>
                  </a:schemeClr>
                </a:solidFill>
                <a:cs typeface="Helvetica" panose="020B0604020202020204" pitchFamily="34" charset="0"/>
              </a:rPr>
              <a:t>C# &amp; </a:t>
            </a:r>
            <a:r>
              <a:rPr lang="en-US" sz="3200" dirty="0" err="1">
                <a:solidFill>
                  <a:schemeClr val="bg1">
                    <a:lumMod val="50000"/>
                  </a:schemeClr>
                </a:solidFill>
                <a:cs typeface="Helvetica" panose="020B0604020202020204" pitchFamily="34" charset="0"/>
              </a:rPr>
              <a:t>Async</a:t>
            </a:r>
            <a:r>
              <a:rPr lang="en-US" sz="3200" dirty="0">
                <a:solidFill>
                  <a:schemeClr val="bg1">
                    <a:lumMod val="50000"/>
                  </a:schemeClr>
                </a:solidFill>
                <a:cs typeface="Helvetica" panose="020B0604020202020204" pitchFamily="34" charset="0"/>
              </a:rPr>
              <a:t> with Xamarin</a:t>
            </a:r>
          </a:p>
        </p:txBody>
      </p:sp>
      <p:pic>
        <p:nvPicPr>
          <p:cNvPr id="11" name="Picture 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240883" y="5172379"/>
            <a:ext cx="5558861" cy="1418642"/>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Straight Arrow Connector 11"/>
          <p:cNvCxnSpPr/>
          <p:nvPr/>
        </p:nvCxnSpPr>
        <p:spPr>
          <a:xfrm>
            <a:off x="6797500" y="4790262"/>
            <a:ext cx="1162050" cy="373915"/>
          </a:xfrm>
          <a:prstGeom prst="straightConnector1">
            <a:avLst/>
          </a:prstGeom>
          <a:ln w="50800">
            <a:tailEnd type="arrow"/>
          </a:ln>
        </p:spPr>
        <p:style>
          <a:lnRef idx="3">
            <a:schemeClr val="accent3"/>
          </a:lnRef>
          <a:fillRef idx="0">
            <a:schemeClr val="accent3"/>
          </a:fillRef>
          <a:effectRef idx="2">
            <a:schemeClr val="accent3"/>
          </a:effectRef>
          <a:fontRef idx="minor">
            <a:schemeClr val="tx1"/>
          </a:fontRef>
        </p:style>
      </p:cxnSp>
      <p:pic>
        <p:nvPicPr>
          <p:cNvPr id="13" name="Picture 5"/>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262898" y="2082487"/>
            <a:ext cx="5514832" cy="1474010"/>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7623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5665" y="301814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t>Why Xamarin?</a:t>
            </a:r>
          </a:p>
        </p:txBody>
      </p:sp>
    </p:spTree>
    <p:extLst>
      <p:ext uri="{BB962C8B-B14F-4D97-AF65-F5344CB8AC3E}">
        <p14:creationId xmlns:p14="http://schemas.microsoft.com/office/powerpoint/2010/main" val="11513360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7271307"/>
          </a:xfrm>
          <a:prstGeom prst="rect">
            <a:avLst/>
          </a:prstGeom>
        </p:spPr>
      </p:pic>
      <p:sp>
        <p:nvSpPr>
          <p:cNvPr id="3" name="TextBox 2"/>
          <p:cNvSpPr txBox="1"/>
          <p:nvPr/>
        </p:nvSpPr>
        <p:spPr>
          <a:xfrm>
            <a:off x="2286000" y="5099538"/>
            <a:ext cx="7620000" cy="1258806"/>
          </a:xfrm>
          <a:prstGeom prst="rect">
            <a:avLst/>
          </a:prstGeom>
          <a:noFill/>
        </p:spPr>
        <p:txBody>
          <a:bodyPr wrap="square" lIns="182880" tIns="146304" rIns="182880" bIns="146304" rtlCol="0">
            <a:spAutoFit/>
          </a:bodyPr>
          <a:lstStyle/>
          <a:p>
            <a:pPr algn="ctr">
              <a:lnSpc>
                <a:spcPct val="90000"/>
              </a:lnSpc>
              <a:spcAft>
                <a:spcPts val="600"/>
              </a:spcAft>
            </a:pPr>
            <a:r>
              <a:rPr lang="en-US" sz="3200" dirty="0">
                <a:solidFill>
                  <a:schemeClr val="bg1"/>
                </a:solidFill>
              </a:rPr>
              <a:t>Write Everything in C#</a:t>
            </a:r>
          </a:p>
          <a:p>
            <a:pPr algn="ctr">
              <a:lnSpc>
                <a:spcPct val="90000"/>
              </a:lnSpc>
              <a:spcAft>
                <a:spcPts val="600"/>
              </a:spcAft>
            </a:pPr>
            <a:r>
              <a:rPr lang="en-US" sz="3200" dirty="0">
                <a:solidFill>
                  <a:schemeClr val="bg1"/>
                </a:solidFill>
              </a:rPr>
              <a:t>C# Now Runs on 2.6+ Billion Devices</a:t>
            </a:r>
          </a:p>
        </p:txBody>
      </p:sp>
    </p:spTree>
    <p:extLst>
      <p:ext uri="{BB962C8B-B14F-4D97-AF65-F5344CB8AC3E}">
        <p14:creationId xmlns:p14="http://schemas.microsoft.com/office/powerpoint/2010/main" val="72230854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1557" y="4126869"/>
            <a:ext cx="11653523" cy="2055947"/>
          </a:xfrm>
        </p:spPr>
        <p:txBody>
          <a:bodyPr/>
          <a:lstStyle/>
          <a:p>
            <a:pPr marL="0" indent="0">
              <a:buNone/>
            </a:pPr>
            <a:r>
              <a:rPr lang="en-US" sz="3200" i="1" dirty="0">
                <a:solidFill>
                  <a:schemeClr val="tx1"/>
                </a:solidFill>
                <a:latin typeface="+mn-lt"/>
                <a:cs typeface="Helvetica" panose="020B0604020202020204" pitchFamily="34" charset="0"/>
              </a:rPr>
              <a:t>“With Xamarin, developers combine all of the productivity benefits of C#, Visual Studio and Windows Azure with the flexibility to quickly build for multiple device targets.” </a:t>
            </a:r>
          </a:p>
          <a:p>
            <a:pPr marL="0" indent="0">
              <a:buNone/>
            </a:pPr>
            <a:endParaRPr lang="en-US" sz="3200" dirty="0">
              <a:solidFill>
                <a:schemeClr val="tx1"/>
              </a:solidFill>
              <a:latin typeface="+mn-lt"/>
            </a:endParaRPr>
          </a:p>
        </p:txBody>
      </p:sp>
      <p:sp>
        <p:nvSpPr>
          <p:cNvPr id="4" name="Title 3"/>
          <p:cNvSpPr>
            <a:spLocks noGrp="1"/>
          </p:cNvSpPr>
          <p:nvPr>
            <p:ph type="title"/>
          </p:nvPr>
        </p:nvSpPr>
        <p:spPr/>
        <p:txBody>
          <a:bodyPr/>
          <a:lstStyle/>
          <a:p>
            <a:r>
              <a:rPr lang="en-US" dirty="0"/>
              <a:t>Microsoft and Xamarin Partnership</a:t>
            </a:r>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453051" y="1844298"/>
            <a:ext cx="9285897" cy="1876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6096000" y="5942346"/>
            <a:ext cx="5464636" cy="369332"/>
          </a:xfrm>
          <a:prstGeom prst="rect">
            <a:avLst/>
          </a:prstGeom>
        </p:spPr>
        <p:txBody>
          <a:bodyPr wrap="none">
            <a:spAutoFit/>
          </a:bodyPr>
          <a:lstStyle/>
          <a:p>
            <a:pPr algn="r"/>
            <a:r>
              <a:rPr lang="en-US">
                <a:solidFill>
                  <a:schemeClr val="bg1">
                    <a:lumMod val="50000"/>
                  </a:schemeClr>
                </a:solidFill>
                <a:latin typeface="Helvetica" panose="020B0604020202020204" pitchFamily="34" charset="0"/>
                <a:cs typeface="Helvetica" panose="020B0604020202020204" pitchFamily="34" charset="0"/>
              </a:rPr>
              <a:t>S. </a:t>
            </a:r>
            <a:r>
              <a:rPr lang="en-US" dirty="0" err="1">
                <a:solidFill>
                  <a:schemeClr val="bg1">
                    <a:lumMod val="50000"/>
                  </a:schemeClr>
                </a:solidFill>
                <a:latin typeface="Helvetica" panose="020B0604020202020204" pitchFamily="34" charset="0"/>
                <a:cs typeface="Helvetica" panose="020B0604020202020204" pitchFamily="34" charset="0"/>
              </a:rPr>
              <a:t>Somasegar</a:t>
            </a:r>
            <a:r>
              <a:rPr lang="en-US" dirty="0">
                <a:solidFill>
                  <a:schemeClr val="bg1">
                    <a:lumMod val="50000"/>
                  </a:schemeClr>
                </a:solidFill>
                <a:latin typeface="Helvetica" panose="020B0604020202020204" pitchFamily="34" charset="0"/>
                <a:cs typeface="Helvetica" panose="020B0604020202020204" pitchFamily="34" charset="0"/>
              </a:rPr>
              <a:t>, Corporate Vice President, Microsoft </a:t>
            </a:r>
          </a:p>
        </p:txBody>
      </p:sp>
    </p:spTree>
    <p:extLst>
      <p:ext uri="{BB962C8B-B14F-4D97-AF65-F5344CB8AC3E}">
        <p14:creationId xmlns:p14="http://schemas.microsoft.com/office/powerpoint/2010/main" val="62959361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5665" y="301814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t>How Xamarin Works</a:t>
            </a:r>
          </a:p>
        </p:txBody>
      </p:sp>
    </p:spTree>
    <p:extLst>
      <p:ext uri="{BB962C8B-B14F-4D97-AF65-F5344CB8AC3E}">
        <p14:creationId xmlns:p14="http://schemas.microsoft.com/office/powerpoint/2010/main" val="198227585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APIs</a:t>
            </a:r>
          </a:p>
        </p:txBody>
      </p:sp>
      <p:grpSp>
        <p:nvGrpSpPr>
          <p:cNvPr id="44" name="Group 43"/>
          <p:cNvGrpSpPr/>
          <p:nvPr/>
        </p:nvGrpSpPr>
        <p:grpSpPr>
          <a:xfrm>
            <a:off x="758271" y="1785555"/>
            <a:ext cx="10716278" cy="1039823"/>
            <a:chOff x="752656" y="1820862"/>
            <a:chExt cx="10931162" cy="1060674"/>
          </a:xfrm>
        </p:grpSpPr>
        <p:sp>
          <p:nvSpPr>
            <p:cNvPr id="19" name="Rounded Rectangle 18"/>
            <p:cNvSpPr/>
            <p:nvPr/>
          </p:nvSpPr>
          <p:spPr>
            <a:xfrm>
              <a:off x="75265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Microsoft.Phone</a:t>
              </a:r>
              <a:endParaRPr lang="en-US" sz="176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Microsoft.Networking</a:t>
              </a:r>
              <a:endParaRPr lang="en-US" sz="1470"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Windows.Storage</a:t>
              </a:r>
              <a:endParaRPr lang="en-US" sz="176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Windows.Foundation</a:t>
              </a:r>
              <a:endParaRPr lang="en-US" sz="1470"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Microsoft.Devices</a:t>
              </a:r>
              <a:endParaRPr lang="en-US" sz="1765" dirty="0">
                <a:solidFill>
                  <a:srgbClr val="FFFFFF"/>
                </a:solidFill>
                <a:cs typeface="Helvetica Light"/>
              </a:endParaRPr>
            </a:p>
          </p:txBody>
        </p:sp>
        <p:sp>
          <p:nvSpPr>
            <p:cNvPr id="34" name="TextBox 33"/>
            <p:cNvSpPr txBox="1"/>
            <p:nvPr/>
          </p:nvSpPr>
          <p:spPr>
            <a:xfrm>
              <a:off x="6299200" y="1820862"/>
              <a:ext cx="369332" cy="634020"/>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grpSp>
      <p:sp>
        <p:nvSpPr>
          <p:cNvPr id="36" name="Left Brace 35"/>
          <p:cNvSpPr/>
          <p:nvPr/>
        </p:nvSpPr>
        <p:spPr>
          <a:xfrm rot="5400000" flipH="1">
            <a:off x="5934146" y="-393256"/>
            <a:ext cx="373510" cy="10707296"/>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pic>
        <p:nvPicPr>
          <p:cNvPr id="37" name="Picture 36"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grpSp>
        <p:nvGrpSpPr>
          <p:cNvPr id="38" name="Group 37"/>
          <p:cNvGrpSpPr/>
          <p:nvPr/>
        </p:nvGrpSpPr>
        <p:grpSpPr>
          <a:xfrm>
            <a:off x="753780" y="3765159"/>
            <a:ext cx="10716278" cy="666313"/>
            <a:chOff x="752656" y="3014662"/>
            <a:chExt cx="10931162" cy="679674"/>
          </a:xfrm>
        </p:grpSpPr>
        <p:sp>
          <p:nvSpPr>
            <p:cNvPr id="39" name="Rounded Rectangle 38"/>
            <p:cNvSpPr/>
            <p:nvPr/>
          </p:nvSpPr>
          <p:spPr>
            <a:xfrm>
              <a:off x="75265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40" name="Rounded Rectangle 39"/>
            <p:cNvSpPr/>
            <p:nvPr/>
          </p:nvSpPr>
          <p:spPr>
            <a:xfrm>
              <a:off x="296677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41" name="Rounded Rectangle 40"/>
            <p:cNvSpPr/>
            <p:nvPr/>
          </p:nvSpPr>
          <p:spPr>
            <a:xfrm>
              <a:off x="518089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42" name="Rounded Rectangle 41"/>
            <p:cNvSpPr/>
            <p:nvPr/>
          </p:nvSpPr>
          <p:spPr>
            <a:xfrm>
              <a:off x="739501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43" name="Rounded Rectangle 42"/>
            <p:cNvSpPr/>
            <p:nvPr/>
          </p:nvSpPr>
          <p:spPr>
            <a:xfrm>
              <a:off x="9609137"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grpSp>
      <p:sp>
        <p:nvSpPr>
          <p:cNvPr id="24" name="Rounded Rectangle 23"/>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25" name="Rounded Rectangle 24"/>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26" name="Rounded Rectangle 25"/>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27" name="Rounded Rectangle 26"/>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28" name="Rounded Rectangle 27"/>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213975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iOS – 100% API Coverage</a:t>
            </a:r>
          </a:p>
        </p:txBody>
      </p:sp>
      <p:grpSp>
        <p:nvGrpSpPr>
          <p:cNvPr id="3" name="Group 2"/>
          <p:cNvGrpSpPr/>
          <p:nvPr/>
        </p:nvGrpSpPr>
        <p:grpSpPr>
          <a:xfrm>
            <a:off x="758271" y="1930290"/>
            <a:ext cx="10716278" cy="895088"/>
            <a:chOff x="752656" y="1968500"/>
            <a:chExt cx="10931162" cy="913036"/>
          </a:xfrm>
        </p:grpSpPr>
        <p:sp>
          <p:nvSpPr>
            <p:cNvPr id="19" name="Rounded Rectangle 18"/>
            <p:cNvSpPr/>
            <p:nvPr/>
          </p:nvSpPr>
          <p:spPr>
            <a:xfrm>
              <a:off x="75265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MapKit</a:t>
              </a:r>
              <a:endParaRPr lang="en-US" sz="176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UIKit</a:t>
              </a:r>
              <a:endParaRPr lang="en-US" sz="1765"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iBeacon</a:t>
              </a:r>
              <a:endParaRPr lang="en-US" sz="176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CoreGraphics</a:t>
              </a:r>
              <a:endParaRPr lang="en-US" sz="1765"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CoreMotion</a:t>
              </a:r>
              <a:endParaRPr lang="en-US" sz="1765" dirty="0">
                <a:solidFill>
                  <a:srgbClr val="FFFFFF"/>
                </a:solidFill>
                <a:cs typeface="Helvetica Light"/>
              </a:endParaRPr>
            </a:p>
          </p:txBody>
        </p:sp>
        <p:sp>
          <p:nvSpPr>
            <p:cNvPr id="34" name="TextBox 33"/>
            <p:cNvSpPr txBox="1"/>
            <p:nvPr/>
          </p:nvSpPr>
          <p:spPr>
            <a:xfrm>
              <a:off x="6299200" y="1968500"/>
              <a:ext cx="369332" cy="634020"/>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grpSp>
      <p:pic>
        <p:nvPicPr>
          <p:cNvPr id="26" name="Picture 25"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sp>
        <p:nvSpPr>
          <p:cNvPr id="37" name="Left Brace 36"/>
          <p:cNvSpPr/>
          <p:nvPr/>
        </p:nvSpPr>
        <p:spPr>
          <a:xfrm rot="5400000" flipH="1">
            <a:off x="5934146" y="-393256"/>
            <a:ext cx="373510" cy="10707296"/>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sp>
        <p:nvSpPr>
          <p:cNvPr id="24" name="Rounded Rectangle 23"/>
          <p:cNvSpPr/>
          <p:nvPr/>
        </p:nvSpPr>
        <p:spPr>
          <a:xfrm>
            <a:off x="75378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25" name="Rounded Rectangle 24"/>
          <p:cNvSpPr/>
          <p:nvPr/>
        </p:nvSpPr>
        <p:spPr>
          <a:xfrm>
            <a:off x="292437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30" name="Rounded Rectangle 29"/>
          <p:cNvSpPr/>
          <p:nvPr/>
        </p:nvSpPr>
        <p:spPr>
          <a:xfrm>
            <a:off x="509497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31" name="Rounded Rectangle 30"/>
          <p:cNvSpPr/>
          <p:nvPr/>
        </p:nvSpPr>
        <p:spPr>
          <a:xfrm>
            <a:off x="726556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32" name="Rounded Rectangle 31"/>
          <p:cNvSpPr/>
          <p:nvPr/>
        </p:nvSpPr>
        <p:spPr>
          <a:xfrm>
            <a:off x="9436161"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39" name="Rounded Rectangle 38"/>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40" name="Rounded Rectangle 39"/>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41" name="Rounded Rectangle 40"/>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42" name="Rounded Rectangle 41"/>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1139901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 100</a:t>
            </a:r>
            <a:r>
              <a:rPr lang="en-US"/>
              <a:t>% API </a:t>
            </a:r>
            <a:r>
              <a:rPr lang="en-US" dirty="0"/>
              <a:t>Coverage</a:t>
            </a:r>
          </a:p>
        </p:txBody>
      </p:sp>
      <p:sp>
        <p:nvSpPr>
          <p:cNvPr id="19" name="Rounded Rectangle 18"/>
          <p:cNvSpPr/>
          <p:nvPr/>
        </p:nvSpPr>
        <p:spPr>
          <a:xfrm>
            <a:off x="758271"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Text-to-speech</a:t>
            </a:r>
          </a:p>
        </p:txBody>
      </p:sp>
      <p:sp>
        <p:nvSpPr>
          <p:cNvPr id="20" name="Rounded Rectangle 19"/>
          <p:cNvSpPr/>
          <p:nvPr/>
        </p:nvSpPr>
        <p:spPr>
          <a:xfrm>
            <a:off x="2928866"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ActionBar</a:t>
            </a:r>
            <a:endParaRPr lang="en-US" sz="1765" dirty="0">
              <a:solidFill>
                <a:srgbClr val="FFFFFF"/>
              </a:solidFill>
              <a:cs typeface="Helvetica Light"/>
            </a:endParaRPr>
          </a:p>
        </p:txBody>
      </p:sp>
      <p:sp>
        <p:nvSpPr>
          <p:cNvPr id="21" name="Rounded Rectangle 20"/>
          <p:cNvSpPr/>
          <p:nvPr/>
        </p:nvSpPr>
        <p:spPr>
          <a:xfrm>
            <a:off x="5099461"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568" dirty="0">
                <a:solidFill>
                  <a:srgbClr val="FFFFFF"/>
                </a:solidFill>
                <a:cs typeface="Helvetica Light"/>
              </a:rPr>
              <a:t>Printing Framework</a:t>
            </a:r>
          </a:p>
        </p:txBody>
      </p:sp>
      <p:sp>
        <p:nvSpPr>
          <p:cNvPr id="22" name="Rounded Rectangle 21"/>
          <p:cNvSpPr/>
          <p:nvPr/>
        </p:nvSpPr>
        <p:spPr>
          <a:xfrm>
            <a:off x="7270056"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Renderscript</a:t>
            </a:r>
            <a:endParaRPr lang="en-US" sz="1765" dirty="0">
              <a:solidFill>
                <a:srgbClr val="FFFFFF"/>
              </a:solidFill>
              <a:cs typeface="Helvetica Light"/>
            </a:endParaRPr>
          </a:p>
        </p:txBody>
      </p:sp>
      <p:sp>
        <p:nvSpPr>
          <p:cNvPr id="23" name="Rounded Rectangle 22"/>
          <p:cNvSpPr/>
          <p:nvPr/>
        </p:nvSpPr>
        <p:spPr>
          <a:xfrm>
            <a:off x="9440652"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NFC</a:t>
            </a:r>
          </a:p>
        </p:txBody>
      </p:sp>
      <p:pic>
        <p:nvPicPr>
          <p:cNvPr id="32" name="Picture 31"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sp>
        <p:nvSpPr>
          <p:cNvPr id="34" name="TextBox 33"/>
          <p:cNvSpPr txBox="1"/>
          <p:nvPr/>
        </p:nvSpPr>
        <p:spPr>
          <a:xfrm>
            <a:off x="6195781" y="1785555"/>
            <a:ext cx="362072" cy="621556"/>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sp>
        <p:nvSpPr>
          <p:cNvPr id="36" name="Left Brace 35"/>
          <p:cNvSpPr/>
          <p:nvPr/>
        </p:nvSpPr>
        <p:spPr>
          <a:xfrm rot="5400000" flipH="1">
            <a:off x="5934146" y="-393256"/>
            <a:ext cx="373510" cy="10707296"/>
          </a:xfrm>
          <a:prstGeom prst="leftBrace">
            <a:avLst>
              <a:gd name="adj1" fmla="val 56668"/>
              <a:gd name="adj2" fmla="val 50000"/>
            </a:avLst>
          </a:prstGeom>
          <a:ln w="19050" cap="rnd">
            <a:solidFill>
              <a:srgbClr val="6FBD23"/>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sp>
        <p:nvSpPr>
          <p:cNvPr id="24" name="Rounded Rectangle 23"/>
          <p:cNvSpPr/>
          <p:nvPr/>
        </p:nvSpPr>
        <p:spPr>
          <a:xfrm>
            <a:off x="75378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25" name="Rounded Rectangle 24"/>
          <p:cNvSpPr/>
          <p:nvPr/>
        </p:nvSpPr>
        <p:spPr>
          <a:xfrm>
            <a:off x="292437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30" name="Rounded Rectangle 29"/>
          <p:cNvSpPr/>
          <p:nvPr/>
        </p:nvSpPr>
        <p:spPr>
          <a:xfrm>
            <a:off x="509497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31" name="Rounded Rectangle 30"/>
          <p:cNvSpPr/>
          <p:nvPr/>
        </p:nvSpPr>
        <p:spPr>
          <a:xfrm>
            <a:off x="726556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37" name="Rounded Rectangle 36"/>
          <p:cNvSpPr/>
          <p:nvPr/>
        </p:nvSpPr>
        <p:spPr>
          <a:xfrm>
            <a:off x="9436161"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39" name="Rounded Rectangle 38"/>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40" name="Rounded Rectangle 39"/>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41" name="Rounded Rectangle 40"/>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42" name="Rounded Rectangle 41"/>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65346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476712"/>
            <a:ext cx="11655840" cy="1346194"/>
          </a:xfrm>
        </p:spPr>
        <p:txBody>
          <a:bodyPr/>
          <a:lstStyle/>
          <a:p>
            <a:pPr algn="ctr">
              <a:lnSpc>
                <a:spcPct val="100000"/>
              </a:lnSpc>
            </a:pPr>
            <a:r>
              <a:rPr lang="en-US" sz="3529" dirty="0"/>
              <a:t>Anything you can do in Objective-C, Swift, or Java</a:t>
            </a:r>
            <a:br>
              <a:rPr lang="en-US" sz="3529" dirty="0"/>
            </a:br>
            <a:r>
              <a:rPr lang="en-US" sz="3529" dirty="0"/>
              <a:t>can be done </a:t>
            </a:r>
            <a:r>
              <a:rPr lang="en-US" sz="3529" dirty="0">
                <a:latin typeface="+mn-lt"/>
              </a:rPr>
              <a:t>in C# and Visual Studio with Xamarin</a:t>
            </a:r>
            <a:r>
              <a:rPr lang="en-US" sz="3529" dirty="0"/>
              <a:t>.</a:t>
            </a:r>
          </a:p>
        </p:txBody>
      </p:sp>
      <p:grpSp>
        <p:nvGrpSpPr>
          <p:cNvPr id="7" name="Group 6"/>
          <p:cNvGrpSpPr/>
          <p:nvPr/>
        </p:nvGrpSpPr>
        <p:grpSpPr>
          <a:xfrm>
            <a:off x="2281060" y="2054794"/>
            <a:ext cx="8013425" cy="4449401"/>
            <a:chOff x="2961799" y="2095500"/>
            <a:chExt cx="8174111" cy="4538621"/>
          </a:xfrm>
        </p:grpSpPr>
        <p:pic>
          <p:nvPicPr>
            <p:cNvPr id="9" name="Picture 8" descr="T-shirt Store App.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Tree>
    <p:extLst>
      <p:ext uri="{BB962C8B-B14F-4D97-AF65-F5344CB8AC3E}">
        <p14:creationId xmlns:p14="http://schemas.microsoft.com/office/powerpoint/2010/main" val="123903602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r>
              <a:rPr lang="en-US" b="1" dirty="0">
                <a:solidFill>
                  <a:srgbClr val="06AED0"/>
                </a:solidFill>
              </a:rPr>
              <a:t>Xamarin 4</a:t>
            </a:r>
            <a:r>
              <a:rPr lang="en-US" dirty="0">
                <a:solidFill>
                  <a:srgbClr val="06AED0"/>
                </a:solidFill>
              </a:rPr>
              <a:t>: the complete mobile lifecycle</a:t>
            </a:r>
          </a:p>
        </p:txBody>
      </p:sp>
      <p:grpSp>
        <p:nvGrpSpPr>
          <p:cNvPr id="16" name="Group 15"/>
          <p:cNvGrpSpPr/>
          <p:nvPr/>
        </p:nvGrpSpPr>
        <p:grpSpPr>
          <a:xfrm>
            <a:off x="887731" y="2369841"/>
            <a:ext cx="3388306" cy="1126224"/>
            <a:chOff x="905531" y="2416864"/>
            <a:chExt cx="3456249" cy="1148807"/>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05531" y="2416864"/>
              <a:ext cx="3456249" cy="1145142"/>
            </a:xfrm>
            <a:prstGeom prst="rect">
              <a:avLst/>
            </a:prstGeom>
            <a:effectLst>
              <a:outerShdw blurRad="50800" dist="38100" dir="5400000" algn="t" rotWithShape="0">
                <a:prstClr val="black">
                  <a:alpha val="20000"/>
                </a:prstClr>
              </a:outerShdw>
            </a:effectLst>
          </p:spPr>
        </p:pic>
        <p:sp>
          <p:nvSpPr>
            <p:cNvPr id="8" name="TextBox 7"/>
            <p:cNvSpPr txBox="1"/>
            <p:nvPr/>
          </p:nvSpPr>
          <p:spPr>
            <a:xfrm>
              <a:off x="917655" y="3072716"/>
              <a:ext cx="3424818"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a:solidFill>
                    <a:srgbClr val="FFFFFF"/>
                  </a:solidFill>
                </a:rPr>
                <a:t>BUILD</a:t>
              </a:r>
            </a:p>
          </p:txBody>
        </p:sp>
      </p:grpSp>
      <p:grpSp>
        <p:nvGrpSpPr>
          <p:cNvPr id="12" name="Group 11"/>
          <p:cNvGrpSpPr/>
          <p:nvPr/>
        </p:nvGrpSpPr>
        <p:grpSpPr>
          <a:xfrm>
            <a:off x="4391641" y="2369839"/>
            <a:ext cx="3592421" cy="1131039"/>
            <a:chOff x="4479701" y="2416862"/>
            <a:chExt cx="3664457" cy="1153719"/>
          </a:xfrm>
        </p:grpSpPr>
        <p:pic>
          <p:nvPicPr>
            <p:cNvPr id="4" name="Picture 3"/>
            <p:cNvPicPr>
              <a:picLocks noChangeAspect="1"/>
            </p:cNvPicPr>
            <p:nvPr/>
          </p:nvPicPr>
          <p:blipFill>
            <a:blip r:embed="rId4">
              <a:duotone>
                <a:prstClr val="black"/>
                <a:schemeClr val="bg2">
                  <a:lumMod val="85000"/>
                  <a:tint val="45000"/>
                  <a:satMod val="400000"/>
                </a:schemeClr>
              </a:duotone>
              <a:extLst>
                <a:ext uri="{28A0092B-C50C-407E-A947-70E740481C1C}">
                  <a14:useLocalDpi xmlns:a14="http://schemas.microsoft.com/office/drawing/2010/main"/>
                </a:ext>
              </a:extLst>
            </a:blip>
            <a:stretch>
              <a:fillRect/>
            </a:stretch>
          </p:blipFill>
          <p:spPr>
            <a:xfrm>
              <a:off x="4479701" y="2416862"/>
              <a:ext cx="3664457" cy="1145143"/>
            </a:xfrm>
            <a:prstGeom prst="rect">
              <a:avLst/>
            </a:prstGeom>
            <a:effectLst>
              <a:outerShdw blurRad="50800" dist="38100" dir="5400000" algn="t" rotWithShape="0">
                <a:prstClr val="black">
                  <a:alpha val="20000"/>
                </a:prstClr>
              </a:outerShdw>
            </a:effectLst>
          </p:spPr>
        </p:pic>
        <p:sp>
          <p:nvSpPr>
            <p:cNvPr id="9" name="TextBox 8"/>
            <p:cNvSpPr txBox="1"/>
            <p:nvPr/>
          </p:nvSpPr>
          <p:spPr>
            <a:xfrm>
              <a:off x="4486679" y="3077626"/>
              <a:ext cx="3641119"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a:solidFill>
                    <a:srgbClr val="FFFFFF"/>
                  </a:solidFill>
                </a:rPr>
                <a:t>TEST</a:t>
              </a:r>
            </a:p>
          </p:txBody>
        </p:sp>
      </p:grpSp>
      <p:grpSp>
        <p:nvGrpSpPr>
          <p:cNvPr id="14" name="Group 13"/>
          <p:cNvGrpSpPr/>
          <p:nvPr/>
        </p:nvGrpSpPr>
        <p:grpSpPr>
          <a:xfrm>
            <a:off x="8099665" y="2369841"/>
            <a:ext cx="3204603" cy="1122632"/>
            <a:chOff x="8262080" y="2416864"/>
            <a:chExt cx="3268862" cy="1145143"/>
          </a:xfrm>
        </p:grpSpPr>
        <p:pic>
          <p:nvPicPr>
            <p:cNvPr id="5" name="Picture 4"/>
            <p:cNvPicPr>
              <a:picLocks noChangeAspect="1"/>
            </p:cNvPicPr>
            <p:nvPr/>
          </p:nvPicPr>
          <p:blipFill>
            <a:blip r:embed="rId5">
              <a:duotone>
                <a:prstClr val="black"/>
                <a:schemeClr val="bg2">
                  <a:lumMod val="85000"/>
                  <a:tint val="45000"/>
                  <a:satMod val="400000"/>
                </a:schemeClr>
              </a:duotone>
              <a:extLst>
                <a:ext uri="{28A0092B-C50C-407E-A947-70E740481C1C}">
                  <a14:useLocalDpi xmlns:a14="http://schemas.microsoft.com/office/drawing/2010/main"/>
                </a:ext>
              </a:extLst>
            </a:blip>
            <a:stretch>
              <a:fillRect/>
            </a:stretch>
          </p:blipFill>
          <p:spPr>
            <a:xfrm>
              <a:off x="8262080" y="2416864"/>
              <a:ext cx="3268862" cy="1145143"/>
            </a:xfrm>
            <a:prstGeom prst="rect">
              <a:avLst/>
            </a:prstGeom>
            <a:effectLst>
              <a:outerShdw blurRad="50800" dist="38100" dir="5400000" algn="t" rotWithShape="0">
                <a:prstClr val="black">
                  <a:alpha val="20000"/>
                </a:prstClr>
              </a:outerShdw>
            </a:effectLst>
          </p:spPr>
        </p:pic>
        <p:sp>
          <p:nvSpPr>
            <p:cNvPr id="10" name="TextBox 9"/>
            <p:cNvSpPr txBox="1"/>
            <p:nvPr/>
          </p:nvSpPr>
          <p:spPr>
            <a:xfrm>
              <a:off x="8293313" y="3066149"/>
              <a:ext cx="3226532"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a:solidFill>
                    <a:srgbClr val="FFFFFF"/>
                  </a:solidFill>
                </a:rPr>
                <a:t>MONITOR</a:t>
              </a:r>
            </a:p>
          </p:txBody>
        </p:sp>
      </p:grpSp>
      <p:grpSp>
        <p:nvGrpSpPr>
          <p:cNvPr id="15" name="Group 14"/>
          <p:cNvGrpSpPr/>
          <p:nvPr/>
        </p:nvGrpSpPr>
        <p:grpSpPr>
          <a:xfrm>
            <a:off x="3840530" y="4491820"/>
            <a:ext cx="4510938" cy="1122632"/>
            <a:chOff x="3917540" y="4581390"/>
            <a:chExt cx="4601392" cy="1145142"/>
          </a:xfrm>
        </p:grpSpPr>
        <p:pic>
          <p:nvPicPr>
            <p:cNvPr id="6" name="Picture 5"/>
            <p:cNvPicPr>
              <a:picLocks noChangeAspect="1"/>
            </p:cNvPicPr>
            <p:nvPr/>
          </p:nvPicPr>
          <p:blipFill>
            <a:blip r:embed="rId6">
              <a:duotone>
                <a:prstClr val="black"/>
                <a:schemeClr val="bg2">
                  <a:lumMod val="85000"/>
                  <a:tint val="45000"/>
                  <a:satMod val="400000"/>
                </a:schemeClr>
              </a:duotone>
              <a:extLst>
                <a:ext uri="{28A0092B-C50C-407E-A947-70E740481C1C}">
                  <a14:useLocalDpi xmlns:a14="http://schemas.microsoft.com/office/drawing/2010/main"/>
                </a:ext>
              </a:extLst>
            </a:blip>
            <a:stretch>
              <a:fillRect/>
            </a:stretch>
          </p:blipFill>
          <p:spPr>
            <a:xfrm>
              <a:off x="3917540" y="4581390"/>
              <a:ext cx="4601392" cy="1145142"/>
            </a:xfrm>
            <a:prstGeom prst="rect">
              <a:avLst/>
            </a:prstGeom>
            <a:noFill/>
            <a:effectLst>
              <a:outerShdw blurRad="50800" dist="38100" dir="5400000" algn="t" rotWithShape="0">
                <a:prstClr val="black">
                  <a:alpha val="20000"/>
                </a:prstClr>
              </a:outerShdw>
            </a:effectLst>
          </p:spPr>
        </p:pic>
        <p:sp>
          <p:nvSpPr>
            <p:cNvPr id="11" name="TextBox 10"/>
            <p:cNvSpPr txBox="1"/>
            <p:nvPr/>
          </p:nvSpPr>
          <p:spPr>
            <a:xfrm>
              <a:off x="3931180" y="5226056"/>
              <a:ext cx="4565320"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a:solidFill>
                    <a:srgbClr val="FFFFFF"/>
                  </a:solidFill>
                </a:rPr>
                <a:t>ACCELERATE</a:t>
              </a:r>
            </a:p>
          </p:txBody>
        </p:sp>
      </p:grpSp>
      <p:grpSp>
        <p:nvGrpSpPr>
          <p:cNvPr id="27" name="Group 26"/>
          <p:cNvGrpSpPr/>
          <p:nvPr/>
        </p:nvGrpSpPr>
        <p:grpSpPr>
          <a:xfrm>
            <a:off x="2437346" y="3661790"/>
            <a:ext cx="7311083" cy="699757"/>
            <a:chOff x="2486219" y="3723956"/>
            <a:chExt cx="7457685" cy="713789"/>
          </a:xfrm>
        </p:grpSpPr>
        <p:grpSp>
          <p:nvGrpSpPr>
            <p:cNvPr id="26" name="Group 25"/>
            <p:cNvGrpSpPr/>
            <p:nvPr/>
          </p:nvGrpSpPr>
          <p:grpSpPr>
            <a:xfrm>
              <a:off x="2486219" y="3723956"/>
              <a:ext cx="7457685" cy="713789"/>
              <a:chOff x="2486219" y="3723956"/>
              <a:chExt cx="7457685" cy="713789"/>
            </a:xfrm>
          </p:grpSpPr>
          <p:sp>
            <p:nvSpPr>
              <p:cNvPr id="7" name="Oval 6"/>
              <p:cNvSpPr/>
              <p:nvPr/>
            </p:nvSpPr>
            <p:spPr bwMode="auto">
              <a:xfrm>
                <a:off x="2486219" y="3723956"/>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6175186" y="3736438"/>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9857801" y="3727395"/>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176907" y="4351642"/>
                <a:ext cx="86103" cy="86103"/>
              </a:xfrm>
              <a:prstGeom prst="ellipse">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21" name="Elbow Connector 20"/>
            <p:cNvCxnSpPr>
              <a:stCxn id="7" idx="4"/>
              <a:endCxn id="18" idx="4"/>
            </p:cNvCxnSpPr>
            <p:nvPr/>
          </p:nvCxnSpPr>
          <p:spPr>
            <a:xfrm rot="16200000" flipH="1">
              <a:off x="6213343" y="125987"/>
              <a:ext cx="3439" cy="7371582"/>
            </a:xfrm>
            <a:prstGeom prst="bentConnector3">
              <a:avLst>
                <a:gd name="adj1" fmla="val 6747281"/>
              </a:avLst>
            </a:prstGeom>
            <a:ln w="12700" cmpd="sng">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7" idx="4"/>
              <a:endCxn id="19" idx="0"/>
            </p:cNvCxnSpPr>
            <p:nvPr/>
          </p:nvCxnSpPr>
          <p:spPr>
            <a:xfrm>
              <a:off x="6218238" y="3822541"/>
              <a:ext cx="1721" cy="529101"/>
            </a:xfrm>
            <a:prstGeom prst="line">
              <a:avLst/>
            </a:prstGeom>
            <a:ln w="12700" cmpd="sng">
              <a:solidFill>
                <a:srgbClr val="BFBFBF"/>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3951244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Native Performance</a:t>
            </a:r>
          </a:p>
        </p:txBody>
      </p:sp>
      <p:sp>
        <p:nvSpPr>
          <p:cNvPr id="3" name="Text Placeholder 2"/>
          <p:cNvSpPr>
            <a:spLocks noGrp="1"/>
          </p:cNvSpPr>
          <p:nvPr>
            <p:ph type="body" sz="quarter" idx="10"/>
          </p:nvPr>
        </p:nvSpPr>
        <p:spPr>
          <a:xfrm>
            <a:off x="642750" y="4577480"/>
            <a:ext cx="5378548" cy="1369838"/>
          </a:xfrm>
        </p:spPr>
        <p:txBody>
          <a:bodyPr/>
          <a:lstStyle/>
          <a:p>
            <a:pPr lvl="1">
              <a:lnSpc>
                <a:spcPct val="110000"/>
              </a:lnSpc>
              <a:spcBef>
                <a:spcPts val="1200"/>
              </a:spcBef>
            </a:pPr>
            <a:r>
              <a:rPr lang="en-US" sz="2353" dirty="0" err="1">
                <a:solidFill>
                  <a:srgbClr val="7E5DBE"/>
                </a:solidFill>
                <a:cs typeface="Segoe UI" panose="020B0502040204020203" pitchFamily="34" charset="0"/>
              </a:rPr>
              <a:t>Xamarin.iOS</a:t>
            </a:r>
            <a:r>
              <a:rPr lang="en-US" sz="2353" dirty="0">
                <a:solidFill>
                  <a:schemeClr val="tx1"/>
                </a:solidFill>
                <a:latin typeface="+mj-lt"/>
                <a:cs typeface="Segoe UI" panose="020B0502040204020203" pitchFamily="34" charset="0"/>
              </a:rPr>
              <a:t> does full Ahead Of Time (AOT) compilation to produce an ARM binary for Apple’s App Store.</a:t>
            </a:r>
          </a:p>
        </p:txBody>
      </p:sp>
      <p:sp>
        <p:nvSpPr>
          <p:cNvPr id="4" name="Text Placeholder 3"/>
          <p:cNvSpPr>
            <a:spLocks noGrp="1"/>
          </p:cNvSpPr>
          <p:nvPr>
            <p:ph type="body" sz="quarter" idx="11"/>
          </p:nvPr>
        </p:nvSpPr>
        <p:spPr>
          <a:xfrm>
            <a:off x="6245405" y="4577480"/>
            <a:ext cx="5378548" cy="1369838"/>
          </a:xfrm>
        </p:spPr>
        <p:txBody>
          <a:bodyPr/>
          <a:lstStyle/>
          <a:p>
            <a:pPr marL="225653" lvl="1" defTabSz="448008">
              <a:lnSpc>
                <a:spcPct val="110000"/>
              </a:lnSpc>
              <a:defRPr/>
            </a:pPr>
            <a:r>
              <a:rPr lang="en-US" sz="2353" dirty="0" err="1">
                <a:solidFill>
                  <a:srgbClr val="66B11F"/>
                </a:solidFill>
                <a:cs typeface="Segoe UI" panose="020B0502040204020203" pitchFamily="34" charset="0"/>
              </a:rPr>
              <a:t>Xamarin.Android</a:t>
            </a:r>
            <a:r>
              <a:rPr lang="en-US" sz="2353" dirty="0">
                <a:solidFill>
                  <a:schemeClr val="tx1"/>
                </a:solidFill>
                <a:latin typeface="+mj-lt"/>
                <a:cs typeface="Segoe UI" panose="020B0502040204020203" pitchFamily="34" charset="0"/>
              </a:rPr>
              <a:t> takes advantage of Just In Time (JIT) compilation on the Android device.</a:t>
            </a:r>
          </a:p>
        </p:txBody>
      </p:sp>
      <p:grpSp>
        <p:nvGrpSpPr>
          <p:cNvPr id="6" name="Group 5"/>
          <p:cNvGrpSpPr/>
          <p:nvPr/>
        </p:nvGrpSpPr>
        <p:grpSpPr>
          <a:xfrm>
            <a:off x="781256" y="1868038"/>
            <a:ext cx="10604465" cy="2573608"/>
            <a:chOff x="797226" y="1841500"/>
            <a:chExt cx="10869437" cy="2637914"/>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7226" y="1841500"/>
              <a:ext cx="4900434" cy="263791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66229" y="1841500"/>
              <a:ext cx="4900434" cy="2637914"/>
            </a:xfrm>
            <a:prstGeom prst="rect">
              <a:avLst/>
            </a:prstGeom>
          </p:spPr>
        </p:pic>
      </p:grpSp>
    </p:spTree>
    <p:extLst>
      <p:ext uri="{BB962C8B-B14F-4D97-AF65-F5344CB8AC3E}">
        <p14:creationId xmlns:p14="http://schemas.microsoft.com/office/powerpoint/2010/main" val="76593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348" y="2867956"/>
            <a:ext cx="6939509" cy="1122088"/>
          </a:xfrm>
        </p:spPr>
        <p:txBody>
          <a:bodyPr/>
          <a:lstStyle/>
          <a:p>
            <a:pPr algn="ctr"/>
            <a:r>
              <a:rPr lang="en-US" sz="5882" dirty="0">
                <a:solidFill>
                  <a:srgbClr val="6FBD23"/>
                </a:solidFill>
              </a:rPr>
              <a:t>✓</a:t>
            </a:r>
            <a:r>
              <a:rPr lang="en-US" sz="5882" dirty="0">
                <a:solidFill>
                  <a:srgbClr val="2DB1DD"/>
                </a:solidFill>
              </a:rPr>
              <a:t>Always Up-to-Date</a:t>
            </a:r>
            <a:endParaRPr lang="en-US" sz="5882" dirty="0"/>
          </a:p>
        </p:txBody>
      </p:sp>
      <p:sp>
        <p:nvSpPr>
          <p:cNvPr id="7" name="Text Placeholder 7"/>
          <p:cNvSpPr>
            <a:spLocks noGrp="1"/>
          </p:cNvSpPr>
          <p:nvPr>
            <p:ph type="body" sz="quarter" idx="10"/>
          </p:nvPr>
        </p:nvSpPr>
        <p:spPr>
          <a:xfrm>
            <a:off x="7814148" y="808709"/>
            <a:ext cx="3216858" cy="2670988"/>
          </a:xfrm>
        </p:spPr>
        <p:txBody>
          <a:bodyPr/>
          <a:lstStyle/>
          <a:p>
            <a:pPr marL="0" indent="0">
              <a:lnSpc>
                <a:spcPct val="70000"/>
              </a:lnSpc>
              <a:buNone/>
            </a:pPr>
            <a:r>
              <a:rPr lang="en-US" sz="2745" dirty="0">
                <a:latin typeface="+mn-lt"/>
              </a:rPr>
              <a:t>Same-day support:</a:t>
            </a:r>
          </a:p>
          <a:p>
            <a:pPr>
              <a:lnSpc>
                <a:spcPct val="70000"/>
              </a:lnSpc>
              <a:buFont typeface="Arial"/>
              <a:buChar char="•"/>
            </a:pPr>
            <a:r>
              <a:rPr lang="en-US" sz="1961" dirty="0">
                <a:latin typeface="+mn-lt"/>
              </a:rPr>
              <a:t>iOS 5</a:t>
            </a:r>
          </a:p>
          <a:p>
            <a:pPr>
              <a:lnSpc>
                <a:spcPct val="70000"/>
              </a:lnSpc>
              <a:buFont typeface="Arial"/>
              <a:buChar char="•"/>
            </a:pPr>
            <a:r>
              <a:rPr lang="en-US" sz="1961" dirty="0">
                <a:latin typeface="+mn-lt"/>
              </a:rPr>
              <a:t>iOS 6</a:t>
            </a:r>
          </a:p>
          <a:p>
            <a:pPr>
              <a:lnSpc>
                <a:spcPct val="70000"/>
              </a:lnSpc>
              <a:buFont typeface="Arial"/>
              <a:buChar char="•"/>
            </a:pPr>
            <a:r>
              <a:rPr lang="en-US" sz="1961" dirty="0">
                <a:latin typeface="+mn-lt"/>
              </a:rPr>
              <a:t>iOS 7</a:t>
            </a:r>
          </a:p>
          <a:p>
            <a:pPr>
              <a:lnSpc>
                <a:spcPct val="70000"/>
              </a:lnSpc>
              <a:buFont typeface="Arial"/>
              <a:buChar char="•"/>
            </a:pPr>
            <a:r>
              <a:rPr lang="en-US" sz="1961" dirty="0">
                <a:latin typeface="+mn-lt"/>
              </a:rPr>
              <a:t>iOS 7.1</a:t>
            </a:r>
          </a:p>
          <a:p>
            <a:pPr>
              <a:lnSpc>
                <a:spcPct val="70000"/>
              </a:lnSpc>
              <a:buFont typeface="Arial"/>
              <a:buChar char="•"/>
            </a:pPr>
            <a:r>
              <a:rPr lang="en-US" sz="1961" dirty="0">
                <a:latin typeface="+mn-lt"/>
              </a:rPr>
              <a:t>iOS 8</a:t>
            </a:r>
          </a:p>
          <a:p>
            <a:pPr>
              <a:lnSpc>
                <a:spcPct val="70000"/>
              </a:lnSpc>
              <a:buFont typeface="Arial"/>
              <a:buChar char="•"/>
            </a:pPr>
            <a:r>
              <a:rPr lang="en-US" sz="1961" dirty="0">
                <a:latin typeface="+mn-lt"/>
              </a:rPr>
              <a:t>iOS 9</a:t>
            </a:r>
          </a:p>
        </p:txBody>
      </p:sp>
      <p:sp>
        <p:nvSpPr>
          <p:cNvPr id="14" name="Text Placeholder 7"/>
          <p:cNvSpPr>
            <a:spLocks noGrp="1"/>
          </p:cNvSpPr>
          <p:nvPr>
            <p:ph type="body" sz="quarter" idx="11"/>
          </p:nvPr>
        </p:nvSpPr>
        <p:spPr>
          <a:xfrm>
            <a:off x="7814148" y="3595814"/>
            <a:ext cx="2768646" cy="2670988"/>
          </a:xfrm>
        </p:spPr>
        <p:txBody>
          <a:bodyPr/>
          <a:lstStyle/>
          <a:p>
            <a:pPr marL="0" indent="0">
              <a:lnSpc>
                <a:spcPct val="70000"/>
              </a:lnSpc>
              <a:buNone/>
            </a:pPr>
            <a:r>
              <a:rPr lang="en-US" sz="2745" dirty="0">
                <a:latin typeface="+mn-lt"/>
              </a:rPr>
              <a:t>Full support for:</a:t>
            </a:r>
          </a:p>
          <a:p>
            <a:pPr>
              <a:lnSpc>
                <a:spcPct val="70000"/>
              </a:lnSpc>
              <a:buFont typeface="Arial"/>
              <a:buChar char="•"/>
            </a:pPr>
            <a:r>
              <a:rPr lang="en-US" sz="1961" dirty="0">
                <a:latin typeface="+mn-lt"/>
              </a:rPr>
              <a:t>Apple Watch</a:t>
            </a:r>
          </a:p>
          <a:p>
            <a:pPr>
              <a:lnSpc>
                <a:spcPct val="70000"/>
              </a:lnSpc>
              <a:buFont typeface="Arial"/>
              <a:buChar char="•"/>
            </a:pPr>
            <a:r>
              <a:rPr lang="en-US" sz="1961" dirty="0">
                <a:latin typeface="+mn-lt"/>
              </a:rPr>
              <a:t>Apple TV</a:t>
            </a:r>
          </a:p>
          <a:p>
            <a:pPr>
              <a:lnSpc>
                <a:spcPct val="70000"/>
              </a:lnSpc>
              <a:buFont typeface="Arial"/>
              <a:buChar char="•"/>
            </a:pPr>
            <a:r>
              <a:rPr lang="en-US" sz="1961" dirty="0">
                <a:latin typeface="+mn-lt"/>
              </a:rPr>
              <a:t>Google Glass</a:t>
            </a:r>
          </a:p>
          <a:p>
            <a:pPr>
              <a:lnSpc>
                <a:spcPct val="70000"/>
              </a:lnSpc>
              <a:buFont typeface="Arial"/>
              <a:buChar char="•"/>
            </a:pPr>
            <a:r>
              <a:rPr lang="en-US" sz="1961" dirty="0">
                <a:latin typeface="+mn-lt"/>
              </a:rPr>
              <a:t>Android Wear</a:t>
            </a:r>
          </a:p>
          <a:p>
            <a:pPr>
              <a:lnSpc>
                <a:spcPct val="70000"/>
              </a:lnSpc>
              <a:buFont typeface="Arial"/>
              <a:buChar char="•"/>
            </a:pPr>
            <a:r>
              <a:rPr lang="en-US" sz="1961" dirty="0">
                <a:latin typeface="+mn-lt"/>
              </a:rPr>
              <a:t>Amazon Fire TV</a:t>
            </a:r>
          </a:p>
          <a:p>
            <a:pPr>
              <a:lnSpc>
                <a:spcPct val="70000"/>
              </a:lnSpc>
              <a:buFont typeface="Arial"/>
              <a:buChar char="•"/>
            </a:pPr>
            <a:r>
              <a:rPr lang="en-US" sz="1961" dirty="0">
                <a:latin typeface="+mn-lt"/>
              </a:rPr>
              <a:t>and much more</a:t>
            </a:r>
          </a:p>
        </p:txBody>
      </p:sp>
    </p:spTree>
    <p:extLst>
      <p:ext uri="{BB962C8B-B14F-4D97-AF65-F5344CB8AC3E}">
        <p14:creationId xmlns:p14="http://schemas.microsoft.com/office/powerpoint/2010/main" val="1545032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966137"/>
            <a:ext cx="9860672" cy="925727"/>
          </a:xfrm>
        </p:spPr>
        <p:txBody>
          <a:bodyPr/>
          <a:lstStyle/>
          <a:p>
            <a:r>
              <a:rPr lang="en-US" dirty="0"/>
              <a:t>Sharing Code</a:t>
            </a:r>
          </a:p>
        </p:txBody>
      </p:sp>
    </p:spTree>
    <p:extLst>
      <p:ext uri="{BB962C8B-B14F-4D97-AF65-F5344CB8AC3E}">
        <p14:creationId xmlns:p14="http://schemas.microsoft.com/office/powerpoint/2010/main" val="155010187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p:cNvSpPr txBox="1">
            <a:spLocks/>
          </p:cNvSpPr>
          <p:nvPr/>
        </p:nvSpPr>
        <p:spPr>
          <a:xfrm>
            <a:off x="6693617" y="2457873"/>
            <a:ext cx="4482124" cy="246516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21" dirty="0">
                <a:latin typeface="+mn-lt"/>
              </a:rPr>
              <a:t>1 Assembly</a:t>
            </a:r>
          </a:p>
          <a:p>
            <a:pPr marL="0" indent="0">
              <a:buNone/>
            </a:pPr>
            <a:r>
              <a:rPr lang="en-US" sz="3921" dirty="0">
                <a:latin typeface="+mn-lt"/>
              </a:rPr>
              <a:t>Multiple Platforms</a:t>
            </a:r>
          </a:p>
          <a:p>
            <a:pPr marL="0" indent="0">
              <a:buNone/>
            </a:pPr>
            <a:endParaRPr lang="en-US" sz="2157" dirty="0">
              <a:latin typeface="+mn-lt"/>
            </a:endParaRPr>
          </a:p>
          <a:p>
            <a:pPr marL="0" indent="0">
              <a:buNone/>
            </a:pPr>
            <a:r>
              <a:rPr lang="en-US" sz="2353" dirty="0">
                <a:latin typeface="+mn-lt"/>
              </a:rPr>
              <a:t>Including:</a:t>
            </a:r>
          </a:p>
          <a:p>
            <a:pPr marL="0" indent="0">
              <a:buNone/>
            </a:pPr>
            <a:r>
              <a:rPr lang="en-US" sz="2353" dirty="0" err="1">
                <a:solidFill>
                  <a:srgbClr val="6A44B0"/>
                </a:solidFill>
              </a:rPr>
              <a:t>Xamarin.iOS</a:t>
            </a:r>
            <a:r>
              <a:rPr lang="en-US" sz="2353" dirty="0"/>
              <a:t> and </a:t>
            </a:r>
            <a:r>
              <a:rPr lang="en-US" sz="2353" dirty="0" err="1">
                <a:solidFill>
                  <a:srgbClr val="56A618"/>
                </a:solidFill>
              </a:rPr>
              <a:t>Xamarin.Android</a:t>
            </a:r>
            <a:endParaRPr lang="en-US" sz="2353" dirty="0">
              <a:solidFill>
                <a:srgbClr val="56A618"/>
              </a:solidFill>
            </a:endParaRPr>
          </a:p>
        </p:txBody>
      </p:sp>
      <p:sp>
        <p:nvSpPr>
          <p:cNvPr id="4" name="Title 3"/>
          <p:cNvSpPr>
            <a:spLocks noGrp="1"/>
          </p:cNvSpPr>
          <p:nvPr>
            <p:ph type="title"/>
          </p:nvPr>
        </p:nvSpPr>
        <p:spPr/>
        <p:txBody>
          <a:bodyPr/>
          <a:lstStyle/>
          <a:p>
            <a:r>
              <a:rPr lang="en-US" dirty="0"/>
              <a:t>Portable Class Libraries</a:t>
            </a: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93837" y="1516062"/>
            <a:ext cx="4495800" cy="4459446"/>
          </a:xfrm>
          <a:prstGeom prst="rect">
            <a:avLst/>
          </a:prstGeom>
        </p:spPr>
      </p:pic>
    </p:spTree>
    <p:extLst>
      <p:ext uri="{BB962C8B-B14F-4D97-AF65-F5344CB8AC3E}">
        <p14:creationId xmlns:p14="http://schemas.microsoft.com/office/powerpoint/2010/main" val="75270431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912224" y="1338813"/>
            <a:ext cx="10367554" cy="5078270"/>
            <a:chOff x="960437" y="1365162"/>
            <a:chExt cx="10575445" cy="518010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0437" y="1365162"/>
              <a:ext cx="6683035" cy="4417321"/>
            </a:xfrm>
            <a:prstGeom prst="rect">
              <a:avLst/>
            </a:prstGeom>
            <a:ln>
              <a:noFill/>
            </a:ln>
            <a:effectLst>
              <a:outerShdw blurRad="50800" dist="38100" dir="5400000" algn="t" rotWithShape="0">
                <a:prstClr val="black">
                  <a:alpha val="40000"/>
                </a:prstClr>
              </a:outerShdw>
            </a:effectLst>
          </p:spPr>
        </p:pic>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13237" y="1873162"/>
              <a:ext cx="7222645" cy="4672100"/>
            </a:xfrm>
            <a:prstGeom prst="rect">
              <a:avLst/>
            </a:prstGeom>
            <a:ln>
              <a:noFill/>
            </a:ln>
            <a:effectLst>
              <a:outerShdw blurRad="50800" dist="38100" dir="5400000" algn="t" rotWithShape="0">
                <a:prstClr val="black">
                  <a:alpha val="40000"/>
                </a:prstClr>
              </a:outerShdw>
            </a:effectLst>
          </p:spPr>
        </p:pic>
      </p:grpSp>
      <p:sp>
        <p:nvSpPr>
          <p:cNvPr id="5" name="Title 4"/>
          <p:cNvSpPr>
            <a:spLocks noGrp="1"/>
          </p:cNvSpPr>
          <p:nvPr>
            <p:ph type="title"/>
          </p:nvPr>
        </p:nvSpPr>
        <p:spPr/>
        <p:txBody>
          <a:bodyPr/>
          <a:lstStyle/>
          <a:p>
            <a:r>
              <a:rPr lang="en-US" dirty="0" err="1"/>
              <a:t>NuGet</a:t>
            </a:r>
            <a:endParaRPr lang="en-US" dirty="0"/>
          </a:p>
        </p:txBody>
      </p:sp>
    </p:spTree>
    <p:extLst>
      <p:ext uri="{BB962C8B-B14F-4D97-AF65-F5344CB8AC3E}">
        <p14:creationId xmlns:p14="http://schemas.microsoft.com/office/powerpoint/2010/main" val="187266683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27768" y="1113236"/>
            <a:ext cx="10336465" cy="5027923"/>
            <a:chOff x="347308" y="959172"/>
            <a:chExt cx="11619752" cy="5652145"/>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15644" y="959172"/>
              <a:ext cx="7151416" cy="5082225"/>
            </a:xfrm>
            <a:prstGeom prst="rect">
              <a:avLst/>
            </a:prstGeom>
            <a:ln>
              <a:noFill/>
            </a:ln>
            <a:effectLst>
              <a:outerShdw blurRad="50800" dist="38100" dir="5400000" algn="t" rotWithShape="0">
                <a:prstClr val="black">
                  <a:alpha val="40000"/>
                </a:prstClr>
              </a:outerShdw>
            </a:effectLst>
          </p:spPr>
        </p:pic>
        <p:pic>
          <p:nvPicPr>
            <p:cNvPr id="5" name="Picture 4"/>
            <p:cNvPicPr>
              <a:picLocks noChangeAspect="1"/>
            </p:cNvPicPr>
            <p:nvPr/>
          </p:nvPicPr>
          <p:blipFill>
            <a:blip r:embed="rId3"/>
            <a:stretch>
              <a:fillRect/>
            </a:stretch>
          </p:blipFill>
          <p:spPr>
            <a:xfrm>
              <a:off x="347308" y="2278062"/>
              <a:ext cx="7119937" cy="4333255"/>
            </a:xfrm>
            <a:prstGeom prst="rect">
              <a:avLst/>
            </a:prstGeom>
            <a:ln>
              <a:noFill/>
            </a:ln>
            <a:effectLst>
              <a:outerShdw blurRad="50800" dist="38100" dir="5400000" algn="t" rotWithShape="0">
                <a:prstClr val="black">
                  <a:alpha val="40000"/>
                </a:prstClr>
              </a:outerShdw>
            </a:effectLst>
          </p:spPr>
        </p:pic>
      </p:grpSp>
      <p:sp>
        <p:nvSpPr>
          <p:cNvPr id="4" name="Title 3"/>
          <p:cNvSpPr>
            <a:spLocks noGrp="1"/>
          </p:cNvSpPr>
          <p:nvPr>
            <p:ph type="title"/>
          </p:nvPr>
        </p:nvSpPr>
        <p:spPr/>
        <p:txBody>
          <a:bodyPr/>
          <a:lstStyle/>
          <a:p>
            <a:r>
              <a:rPr lang="en-US" dirty="0"/>
              <a:t>Shared Projects</a:t>
            </a:r>
          </a:p>
        </p:txBody>
      </p:sp>
    </p:spTree>
    <p:extLst>
      <p:ext uri="{BB962C8B-B14F-4D97-AF65-F5344CB8AC3E}">
        <p14:creationId xmlns:p14="http://schemas.microsoft.com/office/powerpoint/2010/main" val="61235319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6995" y="2681201"/>
            <a:ext cx="3585697" cy="1495598"/>
          </a:xfrm>
        </p:spPr>
        <p:txBody>
          <a:bodyPr/>
          <a:lstStyle/>
          <a:p>
            <a:r>
              <a:rPr lang="en-US"/>
              <a:t>Code Sharing</a:t>
            </a:r>
            <a:br>
              <a:rPr lang="en-US"/>
            </a:br>
            <a:r>
              <a:rPr lang="en-US"/>
              <a:t>Stats</a:t>
            </a:r>
            <a:endParaRPr lang="en-US" dirty="0"/>
          </a:p>
        </p:txBody>
      </p:sp>
      <p:sp>
        <p:nvSpPr>
          <p:cNvPr id="91" name="TextBox 90"/>
          <p:cNvSpPr txBox="1"/>
          <p:nvPr/>
        </p:nvSpPr>
        <p:spPr>
          <a:xfrm>
            <a:off x="1476922" y="4200584"/>
            <a:ext cx="1195233" cy="331899"/>
          </a:xfrm>
          <a:prstGeom prst="rect">
            <a:avLst/>
          </a:prstGeom>
          <a:noFill/>
          <a:ln>
            <a:noFill/>
          </a:ln>
        </p:spPr>
        <p:txBody>
          <a:bodyPr wrap="square" rtlCol="0">
            <a:spAutoFit/>
          </a:bodyPr>
          <a:lstStyle/>
          <a:p>
            <a:pPr algn="r" defTabSz="609498"/>
            <a:r>
              <a:rPr lang="en-US" sz="1568"/>
              <a:t>Mac</a:t>
            </a:r>
            <a:endParaRPr lang="en-US" sz="1568" dirty="0"/>
          </a:p>
        </p:txBody>
      </p:sp>
      <p:sp>
        <p:nvSpPr>
          <p:cNvPr id="92" name="TextBox 91"/>
          <p:cNvSpPr txBox="1"/>
          <p:nvPr/>
        </p:nvSpPr>
        <p:spPr>
          <a:xfrm>
            <a:off x="1501823" y="2949493"/>
            <a:ext cx="1195233" cy="331899"/>
          </a:xfrm>
          <a:prstGeom prst="rect">
            <a:avLst/>
          </a:prstGeom>
          <a:noFill/>
          <a:ln>
            <a:noFill/>
          </a:ln>
        </p:spPr>
        <p:txBody>
          <a:bodyPr wrap="square" rtlCol="0">
            <a:spAutoFit/>
          </a:bodyPr>
          <a:lstStyle/>
          <a:p>
            <a:pPr algn="r" defTabSz="609498"/>
            <a:r>
              <a:rPr lang="en-US" sz="1568"/>
              <a:t>iOS</a:t>
            </a:r>
            <a:endParaRPr lang="en-US" sz="1568" dirty="0"/>
          </a:p>
        </p:txBody>
      </p:sp>
      <p:sp>
        <p:nvSpPr>
          <p:cNvPr id="93" name="TextBox 92"/>
          <p:cNvSpPr txBox="1"/>
          <p:nvPr/>
        </p:nvSpPr>
        <p:spPr>
          <a:xfrm>
            <a:off x="1501823" y="1698402"/>
            <a:ext cx="1195233" cy="331899"/>
          </a:xfrm>
          <a:prstGeom prst="rect">
            <a:avLst/>
          </a:prstGeom>
          <a:noFill/>
          <a:ln>
            <a:noFill/>
          </a:ln>
        </p:spPr>
        <p:txBody>
          <a:bodyPr wrap="square" rtlCol="0">
            <a:spAutoFit/>
          </a:bodyPr>
          <a:lstStyle/>
          <a:p>
            <a:pPr algn="r" defTabSz="609498"/>
            <a:r>
              <a:rPr lang="en-US" sz="1568" dirty="0"/>
              <a:t>Android</a:t>
            </a:r>
          </a:p>
        </p:txBody>
      </p:sp>
      <p:sp>
        <p:nvSpPr>
          <p:cNvPr id="95" name="TextBox 94"/>
          <p:cNvSpPr txBox="1"/>
          <p:nvPr/>
        </p:nvSpPr>
        <p:spPr>
          <a:xfrm>
            <a:off x="680100" y="5483307"/>
            <a:ext cx="1917353" cy="331899"/>
          </a:xfrm>
          <a:prstGeom prst="rect">
            <a:avLst/>
          </a:prstGeom>
          <a:noFill/>
          <a:ln>
            <a:noFill/>
          </a:ln>
        </p:spPr>
        <p:txBody>
          <a:bodyPr wrap="square" rtlCol="0">
            <a:spAutoFit/>
          </a:bodyPr>
          <a:lstStyle/>
          <a:p>
            <a:pPr algn="r" defTabSz="609498"/>
            <a:r>
              <a:rPr lang="en-US" sz="1568"/>
              <a:t>Windows Phone</a:t>
            </a:r>
            <a:endParaRPr lang="en-US" sz="1568" dirty="0"/>
          </a:p>
        </p:txBody>
      </p:sp>
      <p:grpSp>
        <p:nvGrpSpPr>
          <p:cNvPr id="4" name="Group 3"/>
          <p:cNvGrpSpPr/>
          <p:nvPr/>
        </p:nvGrpSpPr>
        <p:grpSpPr>
          <a:xfrm>
            <a:off x="1314057" y="515620"/>
            <a:ext cx="5355042" cy="5826761"/>
            <a:chOff x="2560636" y="525462"/>
            <a:chExt cx="5462419" cy="5943600"/>
          </a:xfrm>
        </p:grpSpPr>
        <p:grpSp>
          <p:nvGrpSpPr>
            <p:cNvPr id="96" name="Group 95"/>
            <p:cNvGrpSpPr/>
            <p:nvPr/>
          </p:nvGrpSpPr>
          <p:grpSpPr>
            <a:xfrm>
              <a:off x="2560636" y="525462"/>
              <a:ext cx="5462419" cy="5943600"/>
              <a:chOff x="2560637" y="525462"/>
              <a:chExt cx="5462419" cy="5943600"/>
            </a:xfrm>
          </p:grpSpPr>
          <p:sp>
            <p:nvSpPr>
              <p:cNvPr id="36" name="TextBox 35"/>
              <p:cNvSpPr txBox="1"/>
              <p:nvPr/>
            </p:nvSpPr>
            <p:spPr>
              <a:xfrm>
                <a:off x="4541837" y="537918"/>
                <a:ext cx="981074" cy="369332"/>
              </a:xfrm>
              <a:prstGeom prst="rect">
                <a:avLst/>
              </a:prstGeom>
              <a:noFill/>
              <a:ln>
                <a:noFill/>
              </a:ln>
            </p:spPr>
            <p:txBody>
              <a:bodyPr wrap="square" rtlCol="0">
                <a:spAutoFit/>
              </a:bodyPr>
              <a:lstStyle/>
              <a:p>
                <a:pPr algn="ctr" defTabSz="609498"/>
                <a:r>
                  <a:rPr lang="en-US" sz="1765" dirty="0" err="1">
                    <a:solidFill>
                      <a:schemeClr val="tx1">
                        <a:lumMod val="60000"/>
                        <a:lumOff val="40000"/>
                      </a:schemeClr>
                    </a:solidFill>
                  </a:rPr>
                  <a:t>iCircuit</a:t>
                </a:r>
                <a:endParaRPr lang="en-US" sz="1765" dirty="0">
                  <a:solidFill>
                    <a:schemeClr val="tx1">
                      <a:lumMod val="60000"/>
                      <a:lumOff val="40000"/>
                    </a:schemeClr>
                  </a:solidFill>
                </a:endParaRPr>
              </a:p>
            </p:txBody>
          </p:sp>
          <p:sp>
            <p:nvSpPr>
              <p:cNvPr id="37" name="TextBox 36"/>
              <p:cNvSpPr txBox="1"/>
              <p:nvPr/>
            </p:nvSpPr>
            <p:spPr>
              <a:xfrm>
                <a:off x="6232354" y="525462"/>
                <a:ext cx="1524001" cy="369332"/>
              </a:xfrm>
              <a:prstGeom prst="rect">
                <a:avLst/>
              </a:prstGeom>
              <a:noFill/>
              <a:ln>
                <a:noFill/>
              </a:ln>
            </p:spPr>
            <p:txBody>
              <a:bodyPr wrap="square" rtlCol="0">
                <a:spAutoFit/>
              </a:bodyPr>
              <a:lstStyle/>
              <a:p>
                <a:pPr algn="ctr" defTabSz="609498"/>
                <a:r>
                  <a:rPr lang="en-US" sz="1765" dirty="0">
                    <a:solidFill>
                      <a:schemeClr val="tx1">
                        <a:lumMod val="60000"/>
                        <a:lumOff val="40000"/>
                      </a:schemeClr>
                    </a:solidFill>
                  </a:rPr>
                  <a:t>Touch Draw</a:t>
                </a:r>
              </a:p>
            </p:txBody>
          </p:sp>
          <p:graphicFrame>
            <p:nvGraphicFramePr>
              <p:cNvPr id="53" name="Chart 52"/>
              <p:cNvGraphicFramePr/>
              <p:nvPr>
                <p:extLst/>
              </p:nvPr>
            </p:nvGraphicFramePr>
            <p:xfrm>
              <a:off x="4008438" y="1135062"/>
              <a:ext cx="2057400" cy="1447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8" name="Chart 57"/>
              <p:cNvGraphicFramePr/>
              <p:nvPr>
                <p:extLst>
                  <p:ext uri="{D42A27DB-BD31-4B8C-83A1-F6EECF244321}">
                    <p14:modId xmlns:p14="http://schemas.microsoft.com/office/powerpoint/2010/main" val="3373228701"/>
                  </p:ext>
                </p:extLst>
              </p:nvPr>
            </p:nvGraphicFramePr>
            <p:xfrm>
              <a:off x="5965656" y="1135062"/>
              <a:ext cx="2057400" cy="1447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2" name="Chart 61"/>
              <p:cNvGraphicFramePr/>
              <p:nvPr>
                <p:extLst/>
              </p:nvPr>
            </p:nvGraphicFramePr>
            <p:xfrm>
              <a:off x="2560637" y="2430462"/>
              <a:ext cx="2057400" cy="14478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4" name="Chart 63"/>
              <p:cNvGraphicFramePr/>
              <p:nvPr>
                <p:extLst>
                  <p:ext uri="{D42A27DB-BD31-4B8C-83A1-F6EECF244321}">
                    <p14:modId xmlns:p14="http://schemas.microsoft.com/office/powerpoint/2010/main" val="1169939022"/>
                  </p:ext>
                </p:extLst>
              </p:nvPr>
            </p:nvGraphicFramePr>
            <p:xfrm>
              <a:off x="4008437" y="2430462"/>
              <a:ext cx="2057400" cy="1447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6" name="Chart 65"/>
              <p:cNvGraphicFramePr/>
              <p:nvPr>
                <p:extLst>
                  <p:ext uri="{D42A27DB-BD31-4B8C-83A1-F6EECF244321}">
                    <p14:modId xmlns:p14="http://schemas.microsoft.com/office/powerpoint/2010/main" val="3649819208"/>
                  </p:ext>
                </p:extLst>
              </p:nvPr>
            </p:nvGraphicFramePr>
            <p:xfrm>
              <a:off x="5965654" y="2430462"/>
              <a:ext cx="2057400" cy="1447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68" name="Chart 67"/>
              <p:cNvGraphicFramePr/>
              <p:nvPr>
                <p:extLst/>
              </p:nvPr>
            </p:nvGraphicFramePr>
            <p:xfrm>
              <a:off x="2560637" y="3725862"/>
              <a:ext cx="2057400" cy="1447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3" name="Chart 72"/>
              <p:cNvGraphicFramePr/>
              <p:nvPr>
                <p:extLst/>
              </p:nvPr>
            </p:nvGraphicFramePr>
            <p:xfrm>
              <a:off x="4008437" y="3725862"/>
              <a:ext cx="2057400" cy="1447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75" name="Chart 74"/>
              <p:cNvGraphicFramePr/>
              <p:nvPr>
                <p:extLst>
                  <p:ext uri="{D42A27DB-BD31-4B8C-83A1-F6EECF244321}">
                    <p14:modId xmlns:p14="http://schemas.microsoft.com/office/powerpoint/2010/main" val="3161891497"/>
                  </p:ext>
                </p:extLst>
              </p:nvPr>
            </p:nvGraphicFramePr>
            <p:xfrm>
              <a:off x="5965654" y="3725862"/>
              <a:ext cx="2057400" cy="1447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77" name="Chart 76"/>
              <p:cNvGraphicFramePr/>
              <p:nvPr>
                <p:extLst/>
              </p:nvPr>
            </p:nvGraphicFramePr>
            <p:xfrm>
              <a:off x="4008437" y="5021262"/>
              <a:ext cx="2057400" cy="1447800"/>
            </p:xfrm>
            <a:graphic>
              <a:graphicData uri="http://schemas.openxmlformats.org/drawingml/2006/chart">
                <c:chart xmlns:c="http://schemas.openxmlformats.org/drawingml/2006/chart" xmlns:r="http://schemas.openxmlformats.org/officeDocument/2006/relationships" r:id="rId11"/>
              </a:graphicData>
            </a:graphic>
          </p:graphicFrame>
        </p:grpSp>
        <p:grpSp>
          <p:nvGrpSpPr>
            <p:cNvPr id="109" name="Group 108"/>
            <p:cNvGrpSpPr/>
            <p:nvPr/>
          </p:nvGrpSpPr>
          <p:grpSpPr>
            <a:xfrm>
              <a:off x="6727651" y="5554662"/>
              <a:ext cx="457200" cy="457200"/>
              <a:chOff x="3755852" y="1516062"/>
              <a:chExt cx="457200" cy="457200"/>
            </a:xfrm>
          </p:grpSpPr>
          <p:cxnSp>
            <p:nvCxnSpPr>
              <p:cNvPr id="110" name="Straight Connector 109"/>
              <p:cNvCxnSpPr/>
              <p:nvPr/>
            </p:nvCxnSpPr>
            <p:spPr>
              <a:xfrm>
                <a:off x="3755852"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3755852"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6" name="Straight Connector 5"/>
          <p:cNvCxnSpPr/>
          <p:nvPr/>
        </p:nvCxnSpPr>
        <p:spPr>
          <a:xfrm>
            <a:off x="1053611" y="4997743"/>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053611" y="3727808"/>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053611" y="2457873"/>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699494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966137"/>
            <a:ext cx="9860672" cy="925727"/>
          </a:xfrm>
        </p:spPr>
        <p:txBody>
          <a:bodyPr/>
          <a:lstStyle/>
          <a:p>
            <a:r>
              <a:rPr lang="en-US" dirty="0"/>
              <a:t>Development Experience</a:t>
            </a:r>
          </a:p>
        </p:txBody>
      </p:sp>
    </p:spTree>
    <p:extLst>
      <p:ext uri="{BB962C8B-B14F-4D97-AF65-F5344CB8AC3E}">
        <p14:creationId xmlns:p14="http://schemas.microsoft.com/office/powerpoint/2010/main" val="198732328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295400" y="1371600"/>
            <a:ext cx="8601032" cy="5139360"/>
            <a:chOff x="-1447800" y="1422399"/>
            <a:chExt cx="8852484" cy="5289609"/>
          </a:xfrm>
        </p:grpSpPr>
        <p:pic>
          <p:nvPicPr>
            <p:cNvPr id="11" name="Picture 10" descr="PC_FrontFram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47800" y="1422399"/>
              <a:ext cx="8852484" cy="5289609"/>
            </a:xfrm>
            <a:prstGeom prst="rect">
              <a:avLst/>
            </a:prstGeom>
          </p:spPr>
        </p:pic>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3232" y="1766513"/>
              <a:ext cx="6632511" cy="4133806"/>
            </a:xfrm>
            <a:prstGeom prst="rect">
              <a:avLst/>
            </a:prstGeom>
          </p:spPr>
        </p:pic>
      </p:grpSp>
      <p:sp>
        <p:nvSpPr>
          <p:cNvPr id="3" name="Title 2"/>
          <p:cNvSpPr>
            <a:spLocks noGrp="1"/>
          </p:cNvSpPr>
          <p:nvPr>
            <p:ph type="title"/>
          </p:nvPr>
        </p:nvSpPr>
        <p:spPr/>
        <p:txBody>
          <a:bodyPr/>
          <a:lstStyle/>
          <a:p>
            <a:r>
              <a:rPr lang="en-US" dirty="0"/>
              <a:t>Visual Studio Integration</a:t>
            </a:r>
          </a:p>
        </p:txBody>
      </p:sp>
      <p:pic>
        <p:nvPicPr>
          <p:cNvPr id="14" name="Picture 1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702550" y="2181225"/>
            <a:ext cx="3028950" cy="3028950"/>
          </a:xfrm>
          <a:prstGeom prst="rect">
            <a:avLst/>
          </a:prstGeom>
        </p:spPr>
      </p:pic>
    </p:spTree>
    <p:extLst>
      <p:ext uri="{BB962C8B-B14F-4D97-AF65-F5344CB8AC3E}">
        <p14:creationId xmlns:p14="http://schemas.microsoft.com/office/powerpoint/2010/main" val="934618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838700" y="1402924"/>
            <a:ext cx="8846808" cy="5108036"/>
            <a:chOff x="4445423" y="1314115"/>
            <a:chExt cx="9176585" cy="5298445"/>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45423" y="1314115"/>
              <a:ext cx="9176585" cy="5298445"/>
            </a:xfrm>
            <a:prstGeom prst="rect">
              <a:avLst/>
            </a:prstGeom>
          </p:spPr>
        </p:pic>
        <p:pic>
          <p:nvPicPr>
            <p:cNvPr id="7"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657764" y="1639171"/>
              <a:ext cx="6751902" cy="4122704"/>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pSp>
      <p:sp>
        <p:nvSpPr>
          <p:cNvPr id="4" name="Title 3"/>
          <p:cNvSpPr>
            <a:spLocks noGrp="1"/>
          </p:cNvSpPr>
          <p:nvPr>
            <p:ph type="title"/>
          </p:nvPr>
        </p:nvSpPr>
        <p:spPr/>
        <p:txBody>
          <a:bodyPr/>
          <a:lstStyle/>
          <a:p>
            <a:r>
              <a:rPr lang="en-US" dirty="0"/>
              <a:t>Xamarin Studio – Mac or PC</a:t>
            </a:r>
          </a:p>
        </p:txBody>
      </p:sp>
      <p:pic>
        <p:nvPicPr>
          <p:cNvPr id="9" name="Picture 8"/>
          <p:cNvPicPr>
            <a:picLocks noChangeAspect="1"/>
          </p:cNvPicPr>
          <p:nvPr/>
        </p:nvPicPr>
        <p:blipFill>
          <a:blip r:embed="rId5"/>
          <a:stretch>
            <a:fillRect/>
          </a:stretch>
        </p:blipFill>
        <p:spPr>
          <a:xfrm>
            <a:off x="1367505" y="2195993"/>
            <a:ext cx="2933441" cy="2933441"/>
          </a:xfrm>
          <a:prstGeom prst="rect">
            <a:avLst/>
          </a:prstGeom>
        </p:spPr>
      </p:pic>
    </p:spTree>
    <p:extLst>
      <p:ext uri="{BB962C8B-B14F-4D97-AF65-F5344CB8AC3E}">
        <p14:creationId xmlns:p14="http://schemas.microsoft.com/office/powerpoint/2010/main" val="2883096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281060" y="2054794"/>
            <a:ext cx="8013425" cy="4449401"/>
            <a:chOff x="2961799" y="2095500"/>
            <a:chExt cx="8174111" cy="4538621"/>
          </a:xfrm>
        </p:grpSpPr>
        <p:pic>
          <p:nvPicPr>
            <p:cNvPr id="9" name="Picture 8" descr="T-shirt Store App.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
        <p:nvSpPr>
          <p:cNvPr id="11" name="Title 1"/>
          <p:cNvSpPr>
            <a:spLocks noGrp="1"/>
          </p:cNvSpPr>
          <p:nvPr>
            <p:ph type="title"/>
          </p:nvPr>
        </p:nvSpPr>
        <p:spPr>
          <a:xfrm>
            <a:off x="269241" y="289957"/>
            <a:ext cx="11655840" cy="899537"/>
          </a:xfrm>
        </p:spPr>
        <p:txBody>
          <a:bodyPr/>
          <a:lstStyle/>
          <a:p>
            <a:r>
              <a:rPr lang="en-US" b="1" dirty="0">
                <a:solidFill>
                  <a:srgbClr val="06AED0"/>
                </a:solidFill>
              </a:rPr>
              <a:t>Xamarin Platform</a:t>
            </a:r>
            <a:r>
              <a:rPr lang="en-US" dirty="0">
                <a:solidFill>
                  <a:srgbClr val="06AED0"/>
                </a:solidFill>
              </a:rPr>
              <a:t>: native apps across platforms</a:t>
            </a:r>
          </a:p>
        </p:txBody>
      </p:sp>
    </p:spTree>
    <p:extLst>
      <p:ext uri="{BB962C8B-B14F-4D97-AF65-F5344CB8AC3E}">
        <p14:creationId xmlns:p14="http://schemas.microsoft.com/office/powerpoint/2010/main" val="310069849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Designer</a:t>
            </a:r>
          </a:p>
        </p:txBody>
      </p:sp>
      <p:sp>
        <p:nvSpPr>
          <p:cNvPr id="3" name="TextBox 2"/>
          <p:cNvSpPr txBox="1"/>
          <p:nvPr/>
        </p:nvSpPr>
        <p:spPr>
          <a:xfrm>
            <a:off x="350758" y="1358891"/>
            <a:ext cx="4143749" cy="5262979"/>
          </a:xfrm>
          <a:prstGeom prst="rect">
            <a:avLst/>
          </a:prstGeom>
          <a:noFill/>
        </p:spPr>
        <p:txBody>
          <a:bodyPr wrap="square" rtlCol="0">
            <a:spAutoFit/>
          </a:bodyPr>
          <a:lstStyle/>
          <a:p>
            <a:pPr marL="285750" indent="-285750">
              <a:buFont typeface="Arial" panose="020B0604020202020204" pitchFamily="34" charset="0"/>
              <a:buChar char="•"/>
            </a:pPr>
            <a:r>
              <a:rPr lang="en-US" sz="2400" dirty="0">
                <a:cs typeface="Helvetica" panose="020B0604020202020204" pitchFamily="34" charset="0"/>
              </a:rPr>
              <a:t>Available in:</a:t>
            </a:r>
          </a:p>
          <a:p>
            <a:pPr marL="742950" lvl="1" indent="-285750">
              <a:buFont typeface="Arial" panose="020B0604020202020204" pitchFamily="34" charset="0"/>
              <a:buChar char="•"/>
            </a:pPr>
            <a:r>
              <a:rPr lang="en-US" sz="2400" dirty="0">
                <a:cs typeface="Helvetica" panose="020B0604020202020204" pitchFamily="34" charset="0"/>
              </a:rPr>
              <a:t>Xamarin Studio </a:t>
            </a:r>
          </a:p>
          <a:p>
            <a:pPr marL="742950" lvl="1" indent="-285750">
              <a:buFont typeface="Arial" panose="020B0604020202020204" pitchFamily="34" charset="0"/>
              <a:buChar char="•"/>
            </a:pPr>
            <a:r>
              <a:rPr lang="en-US" sz="2400" dirty="0">
                <a:cs typeface="Helvetica" panose="020B0604020202020204" pitchFamily="34" charset="0"/>
              </a:rPr>
              <a:t>Visual Studio</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Create UI with drag &amp; drop simplicity</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Target multiple screen sizes, resolutions and  Android versions</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Layouts saved in standard Android XML files</a:t>
            </a:r>
          </a:p>
          <a:p>
            <a:pPr marL="285750" indent="-285750">
              <a:buFont typeface="Arial" panose="020B0604020202020204" pitchFamily="34" charset="0"/>
              <a:buChar char="•"/>
            </a:pPr>
            <a:endParaRPr lang="en-US" sz="2400" dirty="0">
              <a:cs typeface="Helvetica" panose="020B0604020202020204" pitchFamily="34" charset="0"/>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48693" y="1496121"/>
            <a:ext cx="6976387" cy="412674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2896695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Designer for iOS</a:t>
            </a:r>
          </a:p>
        </p:txBody>
      </p:sp>
      <p:sp>
        <p:nvSpPr>
          <p:cNvPr id="3" name="TextBox 2"/>
          <p:cNvSpPr txBox="1"/>
          <p:nvPr/>
        </p:nvSpPr>
        <p:spPr>
          <a:xfrm>
            <a:off x="7352510" y="1189176"/>
            <a:ext cx="4572569" cy="5632311"/>
          </a:xfrm>
          <a:prstGeom prst="rect">
            <a:avLst/>
          </a:prstGeom>
          <a:noFill/>
        </p:spPr>
        <p:txBody>
          <a:bodyPr wrap="square" rtlCol="0">
            <a:spAutoFit/>
          </a:bodyPr>
          <a:lstStyle/>
          <a:p>
            <a:pPr marL="285750" indent="-285750">
              <a:buFont typeface="Arial" panose="020B0604020202020204" pitchFamily="34" charset="0"/>
              <a:buChar char="•"/>
            </a:pPr>
            <a:r>
              <a:rPr lang="en-US" sz="2400" dirty="0">
                <a:cs typeface="Helvetica" panose="020B0604020202020204" pitchFamily="34" charset="0"/>
              </a:rPr>
              <a:t>World’s first iOS Designer available in Xamarin Studio and Visual Studio</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Follows familiar Visual Studio designer idioms</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Supports all </a:t>
            </a:r>
            <a:r>
              <a:rPr lang="en-US" sz="2400" dirty="0" err="1">
                <a:cs typeface="Helvetica" panose="020B0604020202020204" pitchFamily="34" charset="0"/>
              </a:rPr>
              <a:t>UIKit</a:t>
            </a:r>
            <a:r>
              <a:rPr lang="en-US" sz="2400" dirty="0">
                <a:cs typeface="Helvetica" panose="020B0604020202020204" pitchFamily="34" charset="0"/>
              </a:rPr>
              <a:t> elements</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Edit custom and 3</a:t>
            </a:r>
            <a:r>
              <a:rPr lang="en-US" sz="2400" baseline="30000" dirty="0">
                <a:cs typeface="Helvetica" panose="020B0604020202020204" pitchFamily="34" charset="0"/>
              </a:rPr>
              <a:t>rd</a:t>
            </a:r>
            <a:r>
              <a:rPr lang="en-US" sz="2400" dirty="0">
                <a:cs typeface="Helvetica" panose="020B0604020202020204" pitchFamily="34" charset="0"/>
              </a:rPr>
              <a:t> party components</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Live preview of changes to properties</a:t>
            </a:r>
          </a:p>
          <a:p>
            <a:pPr marL="285750" indent="-285750">
              <a:buFont typeface="Arial" panose="020B0604020202020204" pitchFamily="34" charset="0"/>
              <a:buChar char="•"/>
            </a:pPr>
            <a:endParaRPr lang="en-US" sz="2400" dirty="0">
              <a:cs typeface="Helvetica" panose="020B0604020202020204" pitchFamily="34" charset="0"/>
            </a:endParaRPr>
          </a:p>
        </p:txBody>
      </p:sp>
      <p:pic>
        <p:nvPicPr>
          <p:cNvPr id="4" name="Picture 3" descr="xamarin designer for ios visual studio.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03101" y="1393879"/>
            <a:ext cx="10505048" cy="5427608"/>
          </a:xfrm>
          <a:prstGeom prst="rect">
            <a:avLst/>
          </a:prstGeom>
        </p:spPr>
      </p:pic>
      <p:pic>
        <p:nvPicPr>
          <p:cNvPr id="5" name="Xamarin Designer for iOS Visual Studi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6548" y="2002470"/>
            <a:ext cx="6367799" cy="3979875"/>
          </a:xfrm>
          <a:prstGeom prst="rect">
            <a:avLst/>
          </a:prstGeom>
        </p:spPr>
      </p:pic>
    </p:spTree>
    <p:extLst>
      <p:ext uri="{BB962C8B-B14F-4D97-AF65-F5344CB8AC3E}">
        <p14:creationId xmlns:p14="http://schemas.microsoft.com/office/powerpoint/2010/main" val="217927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5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0">
                <p:cTn id="12" fill="remove" display="0">
                  <p:stCondLst>
                    <p:cond delay="indefinite"/>
                  </p:stCondLst>
                </p:cTn>
                <p:tgtEl>
                  <p:spTgt spid="5"/>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Component Store</a:t>
            </a:r>
          </a:p>
        </p:txBody>
      </p:sp>
      <p:sp>
        <p:nvSpPr>
          <p:cNvPr id="3" name="TextBox 2"/>
          <p:cNvSpPr txBox="1"/>
          <p:nvPr/>
        </p:nvSpPr>
        <p:spPr>
          <a:xfrm>
            <a:off x="7367959" y="1415508"/>
            <a:ext cx="5124333" cy="4154984"/>
          </a:xfrm>
          <a:prstGeom prst="rect">
            <a:avLst/>
          </a:prstGeom>
          <a:noFill/>
        </p:spPr>
        <p:txBody>
          <a:bodyPr wrap="square" rtlCol="0">
            <a:spAutoFit/>
          </a:bodyPr>
          <a:lstStyle/>
          <a:p>
            <a:r>
              <a:rPr lang="en-US" sz="2400" dirty="0">
                <a:cs typeface="Helvetica" panose="020B0604020202020204" pitchFamily="34" charset="0"/>
              </a:rPr>
              <a:t>Build Apps Faster</a:t>
            </a:r>
          </a:p>
          <a:p>
            <a:pPr marL="342900" indent="-34290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Add high quality pre-built app components directly from Visual Studio and Xamarin Studio</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Beautiful, cross-platform UI controls, cloud services, and enterprise backend integrations are just a few clicks away</a:t>
            </a:r>
          </a:p>
          <a:p>
            <a:pPr marL="285750" indent="-285750">
              <a:buFont typeface="Arial" panose="020B0604020202020204" pitchFamily="34" charset="0"/>
              <a:buChar char="•"/>
            </a:pPr>
            <a:endParaRPr lang="en-US" sz="2400" dirty="0">
              <a:cs typeface="Helvetica" panose="020B0604020202020204" pitchFamily="34" charset="0"/>
            </a:endParaRPr>
          </a:p>
        </p:txBody>
      </p:sp>
      <p:grpSp>
        <p:nvGrpSpPr>
          <p:cNvPr id="7" name="Group 6"/>
          <p:cNvGrpSpPr/>
          <p:nvPr/>
        </p:nvGrpSpPr>
        <p:grpSpPr>
          <a:xfrm>
            <a:off x="269240" y="1415508"/>
            <a:ext cx="7098719" cy="4774234"/>
            <a:chOff x="58352" y="975637"/>
            <a:chExt cx="5461639" cy="3673218"/>
          </a:xfrm>
        </p:grpSpPr>
        <p:pic>
          <p:nvPicPr>
            <p:cNvPr id="4"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8352" y="1235088"/>
              <a:ext cx="5461639" cy="31679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380065" y="975637"/>
              <a:ext cx="2043236" cy="137638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86277" y="3182888"/>
              <a:ext cx="2176222" cy="146596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38039017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510524"/>
          </a:xfrm>
        </p:spPr>
        <p:txBody>
          <a:bodyPr/>
          <a:lstStyle/>
          <a:p>
            <a:r>
              <a:rPr lang="en-US" dirty="0"/>
              <a:t>Xamarin.com/prebuilt</a:t>
            </a:r>
          </a:p>
        </p:txBody>
      </p:sp>
      <p:sp>
        <p:nvSpPr>
          <p:cNvPr id="3" name="Title 2"/>
          <p:cNvSpPr>
            <a:spLocks noGrp="1"/>
          </p:cNvSpPr>
          <p:nvPr>
            <p:ph type="title"/>
          </p:nvPr>
        </p:nvSpPr>
        <p:spPr/>
        <p:txBody>
          <a:bodyPr/>
          <a:lstStyle/>
          <a:p>
            <a:r>
              <a:rPr lang="en-US" dirty="0"/>
              <a:t>Pre-built App Templates</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1453" y="1859796"/>
            <a:ext cx="3731973" cy="3246895"/>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54464" y="1732396"/>
            <a:ext cx="3537569" cy="3374296"/>
          </a:xfrm>
          <a:prstGeom prst="rect">
            <a:avLst/>
          </a:prstGeom>
        </p:spPr>
      </p:pic>
      <p:grpSp>
        <p:nvGrpSpPr>
          <p:cNvPr id="13" name="Group 12"/>
          <p:cNvGrpSpPr/>
          <p:nvPr/>
        </p:nvGrpSpPr>
        <p:grpSpPr>
          <a:xfrm>
            <a:off x="8257993" y="1699701"/>
            <a:ext cx="3526463" cy="3530976"/>
            <a:chOff x="4470400" y="0"/>
            <a:chExt cx="6849235" cy="6858000"/>
          </a:xfrm>
        </p:grpSpPr>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70400" y="63500"/>
              <a:ext cx="3251200" cy="6731000"/>
            </a:xfrm>
            <a:prstGeom prst="rect">
              <a:avLst/>
            </a:prstGeom>
          </p:spPr>
        </p:pic>
        <p:pic>
          <p:nvPicPr>
            <p:cNvPr id="12" name="Picture 1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721600" y="0"/>
              <a:ext cx="3598035" cy="6858000"/>
            </a:xfrm>
            <a:prstGeom prst="rect">
              <a:avLst/>
            </a:prstGeom>
          </p:spPr>
        </p:pic>
      </p:grpSp>
      <p:sp>
        <p:nvSpPr>
          <p:cNvPr id="14" name="TextBox 13"/>
          <p:cNvSpPr txBox="1"/>
          <p:nvPr/>
        </p:nvSpPr>
        <p:spPr>
          <a:xfrm>
            <a:off x="431454" y="5230677"/>
            <a:ext cx="3731972" cy="1037207"/>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My Shoppe</a:t>
            </a:r>
          </a:p>
          <a:p>
            <a:pPr algn="ctr">
              <a:lnSpc>
                <a:spcPct val="90000"/>
              </a:lnSpc>
              <a:spcAft>
                <a:spcPts val="600"/>
              </a:spcAft>
            </a:pPr>
            <a:r>
              <a:rPr lang="en-US" sz="2400" dirty="0">
                <a:gradFill>
                  <a:gsLst>
                    <a:gs pos="2917">
                      <a:schemeClr val="tx1"/>
                    </a:gs>
                    <a:gs pos="30000">
                      <a:schemeClr val="tx1"/>
                    </a:gs>
                  </a:gsLst>
                  <a:lin ang="5400000" scaled="0"/>
                </a:gradFill>
              </a:rPr>
              <a:t>Connect with consumers</a:t>
            </a:r>
          </a:p>
        </p:txBody>
      </p:sp>
      <p:sp>
        <p:nvSpPr>
          <p:cNvPr id="15" name="TextBox 14"/>
          <p:cNvSpPr txBox="1"/>
          <p:nvPr/>
        </p:nvSpPr>
        <p:spPr>
          <a:xfrm>
            <a:off x="4357262" y="5238425"/>
            <a:ext cx="3731972"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Store Application</a:t>
            </a:r>
          </a:p>
        </p:txBody>
      </p:sp>
      <p:sp>
        <p:nvSpPr>
          <p:cNvPr id="16" name="TextBox 15"/>
          <p:cNvSpPr txBox="1"/>
          <p:nvPr/>
        </p:nvSpPr>
        <p:spPr>
          <a:xfrm>
            <a:off x="8190790" y="5263371"/>
            <a:ext cx="3731972" cy="1037207"/>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Moments</a:t>
            </a:r>
          </a:p>
          <a:p>
            <a:pPr algn="ctr">
              <a:lnSpc>
                <a:spcPct val="90000"/>
              </a:lnSpc>
              <a:spcAft>
                <a:spcPts val="600"/>
              </a:spcAft>
            </a:pPr>
            <a:r>
              <a:rPr lang="en-US" sz="2400" dirty="0">
                <a:gradFill>
                  <a:gsLst>
                    <a:gs pos="2917">
                      <a:schemeClr val="tx1"/>
                    </a:gs>
                    <a:gs pos="30000">
                      <a:schemeClr val="tx1"/>
                    </a:gs>
                  </a:gsLst>
                  <a:lin ang="5400000" scaled="0"/>
                </a:gradFill>
              </a:rPr>
              <a:t>Photo Sharing App</a:t>
            </a:r>
          </a:p>
        </p:txBody>
      </p:sp>
    </p:spTree>
    <p:extLst>
      <p:ext uri="{BB962C8B-B14F-4D97-AF65-F5344CB8AC3E}">
        <p14:creationId xmlns:p14="http://schemas.microsoft.com/office/powerpoint/2010/main" val="209461328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take a look</a:t>
            </a:r>
          </a:p>
        </p:txBody>
      </p:sp>
    </p:spTree>
    <p:extLst>
      <p:ext uri="{BB962C8B-B14F-4D97-AF65-F5344CB8AC3E}">
        <p14:creationId xmlns:p14="http://schemas.microsoft.com/office/powerpoint/2010/main" val="35914751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10"/>
          </p:nvPr>
        </p:nvSpPr>
        <p:spPr>
          <a:xfrm>
            <a:off x="1689738" y="5284101"/>
            <a:ext cx="8814844" cy="948426"/>
          </a:xfrm>
        </p:spPr>
        <p:txBody>
          <a:bodyPr/>
          <a:lstStyle/>
          <a:p>
            <a:pPr marL="0" indent="0" algn="ctr">
              <a:spcAft>
                <a:spcPts val="588"/>
              </a:spcAft>
              <a:buNone/>
            </a:pPr>
            <a:r>
              <a:rPr lang="en-US" sz="2745" dirty="0">
                <a:gradFill>
                  <a:gsLst>
                    <a:gs pos="2917">
                      <a:schemeClr val="tx1"/>
                    </a:gs>
                    <a:gs pos="30000">
                      <a:schemeClr val="tx1"/>
                    </a:gs>
                  </a:gsLst>
                  <a:lin ang="5400000" scaled="0"/>
                </a:gradFill>
              </a:rPr>
              <a:t>Build native UIs for </a:t>
            </a:r>
            <a:r>
              <a:rPr lang="en-US" sz="2745" dirty="0" err="1">
                <a:gradFill>
                  <a:gsLst>
                    <a:gs pos="2917">
                      <a:schemeClr val="tx1"/>
                    </a:gs>
                    <a:gs pos="30000">
                      <a:schemeClr val="tx1"/>
                    </a:gs>
                  </a:gsLst>
                  <a:lin ang="5400000" scaled="0"/>
                </a:gradFill>
              </a:rPr>
              <a:t>iOS</a:t>
            </a:r>
            <a:r>
              <a:rPr lang="en-US" sz="2745" dirty="0">
                <a:gradFill>
                  <a:gsLst>
                    <a:gs pos="2917">
                      <a:schemeClr val="tx1"/>
                    </a:gs>
                    <a:gs pos="30000">
                      <a:schemeClr val="tx1"/>
                    </a:gs>
                  </a:gsLst>
                  <a:lin ang="5400000" scaled="0"/>
                </a:gradFill>
              </a:rPr>
              <a:t>, Android, and Windows Phone from a single, shared C# codebase.</a:t>
            </a:r>
          </a:p>
        </p:txBody>
      </p:sp>
      <p:sp>
        <p:nvSpPr>
          <p:cNvPr id="24" name="Title 23"/>
          <p:cNvSpPr>
            <a:spLocks noGrp="1"/>
          </p:cNvSpPr>
          <p:nvPr>
            <p:ph type="title"/>
          </p:nvPr>
        </p:nvSpPr>
        <p:spPr>
          <a:xfrm>
            <a:off x="269240" y="366216"/>
            <a:ext cx="11655840" cy="899537"/>
          </a:xfrm>
        </p:spPr>
        <p:txBody>
          <a:bodyPr/>
          <a:lstStyle/>
          <a:p>
            <a:pPr algn="ctr"/>
            <a:r>
              <a:rPr lang="en-US" dirty="0"/>
              <a:t>Meet </a:t>
            </a:r>
            <a:r>
              <a:rPr lang="en-US" dirty="0" err="1"/>
              <a:t>Xamarin.Forms</a:t>
            </a:r>
            <a:endParaRPr lang="en-US" dirty="0"/>
          </a:p>
        </p:txBody>
      </p:sp>
      <p:pic>
        <p:nvPicPr>
          <p:cNvPr id="6" name="Picture 5" descr="HanselmanAll.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63630" y="1447746"/>
            <a:ext cx="7241431" cy="3752202"/>
          </a:xfrm>
          <a:prstGeom prst="rect">
            <a:avLst/>
          </a:prstGeom>
        </p:spPr>
      </p:pic>
    </p:spTree>
    <p:extLst>
      <p:ext uri="{BB962C8B-B14F-4D97-AF65-F5344CB8AC3E}">
        <p14:creationId xmlns:p14="http://schemas.microsoft.com/office/powerpoint/2010/main" val="185730082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 </a:t>
            </a:r>
            <a:r>
              <a:rPr lang="en-US" dirty="0" err="1"/>
              <a:t>Xamarin.Forms</a:t>
            </a:r>
            <a:endParaRPr lang="en-US" dirty="0"/>
          </a:p>
        </p:txBody>
      </p:sp>
      <p:sp>
        <p:nvSpPr>
          <p:cNvPr id="3" name="Text Placeholder 2"/>
          <p:cNvSpPr>
            <a:spLocks noGrp="1"/>
          </p:cNvSpPr>
          <p:nvPr>
            <p:ph type="body" sz="quarter" idx="10"/>
          </p:nvPr>
        </p:nvSpPr>
        <p:spPr>
          <a:xfrm>
            <a:off x="999919" y="5167871"/>
            <a:ext cx="4503134" cy="969188"/>
          </a:xfrm>
        </p:spPr>
        <p:txBody>
          <a:bodyPr/>
          <a:lstStyle/>
          <a:p>
            <a:pPr algn="ctr">
              <a:lnSpc>
                <a:spcPct val="100000"/>
              </a:lnSpc>
            </a:pPr>
            <a:r>
              <a:rPr lang="en-US" sz="2549" dirty="0">
                <a:solidFill>
                  <a:schemeClr val="tx1"/>
                </a:solidFill>
                <a:latin typeface="+mn-lt"/>
              </a:rPr>
              <a:t>Traditional Xamarin Approach</a:t>
            </a:r>
          </a:p>
        </p:txBody>
      </p:sp>
      <p:sp>
        <p:nvSpPr>
          <p:cNvPr id="4" name="Text Placeholder 3"/>
          <p:cNvSpPr>
            <a:spLocks noGrp="1"/>
          </p:cNvSpPr>
          <p:nvPr>
            <p:ph type="body" sz="quarter" idx="11"/>
          </p:nvPr>
        </p:nvSpPr>
        <p:spPr>
          <a:xfrm>
            <a:off x="6548881" y="5167871"/>
            <a:ext cx="4494575" cy="969188"/>
          </a:xfrm>
        </p:spPr>
        <p:txBody>
          <a:bodyPr/>
          <a:lstStyle/>
          <a:p>
            <a:pPr algn="ctr">
              <a:lnSpc>
                <a:spcPct val="100000"/>
              </a:lnSpc>
            </a:pPr>
            <a:r>
              <a:rPr lang="en-US" sz="2549" dirty="0">
                <a:solidFill>
                  <a:schemeClr val="tx1"/>
                </a:solidFill>
                <a:latin typeface="+mn-lt"/>
              </a:rPr>
              <a:t>With </a:t>
            </a:r>
            <a:r>
              <a:rPr lang="en-US" sz="2549" dirty="0" err="1">
                <a:solidFill>
                  <a:schemeClr val="tx1"/>
                </a:solidFill>
                <a:latin typeface="+mn-lt"/>
              </a:rPr>
              <a:t>Xamarin.Forms</a:t>
            </a:r>
            <a:r>
              <a:rPr lang="en-US" sz="2549" dirty="0">
                <a:solidFill>
                  <a:schemeClr val="tx1"/>
                </a:solidFill>
                <a:latin typeface="+mn-lt"/>
              </a:rPr>
              <a:t>:</a:t>
            </a:r>
            <a:br>
              <a:rPr lang="en-US" sz="2549" dirty="0">
                <a:solidFill>
                  <a:schemeClr val="tx1"/>
                </a:solidFill>
                <a:latin typeface="+mn-lt"/>
              </a:rPr>
            </a:br>
            <a:r>
              <a:rPr lang="en-US" sz="2549" dirty="0">
                <a:solidFill>
                  <a:schemeClr val="tx1"/>
                </a:solidFill>
              </a:rPr>
              <a:t>More code-sharing, all native</a:t>
            </a:r>
          </a:p>
        </p:txBody>
      </p:sp>
      <p:grpSp>
        <p:nvGrpSpPr>
          <p:cNvPr id="25" name="Group 24"/>
          <p:cNvGrpSpPr/>
          <p:nvPr/>
        </p:nvGrpSpPr>
        <p:grpSpPr>
          <a:xfrm>
            <a:off x="999919" y="2481430"/>
            <a:ext cx="4503134" cy="2536546"/>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Windows C# UI</a:t>
              </a:r>
            </a:p>
          </p:txBody>
        </p:sp>
        <p:sp>
          <p:nvSpPr>
            <p:cNvPr id="32" name="TextBox 31"/>
            <p:cNvSpPr txBox="1"/>
            <p:nvPr/>
          </p:nvSpPr>
          <p:spPr>
            <a:xfrm>
              <a:off x="4626797" y="2021408"/>
              <a:ext cx="2353425"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Android C# UI</a:t>
              </a:r>
            </a:p>
          </p:txBody>
        </p:sp>
      </p:grpSp>
      <p:grpSp>
        <p:nvGrpSpPr>
          <p:cNvPr id="7" name="Group 6"/>
          <p:cNvGrpSpPr/>
          <p:nvPr/>
        </p:nvGrpSpPr>
        <p:grpSpPr>
          <a:xfrm>
            <a:off x="1344639" y="1803013"/>
            <a:ext cx="3722653" cy="615789"/>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6540323" y="1803013"/>
            <a:ext cx="4503134" cy="3202514"/>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69557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3"/>
              <a:ext cx="4583698" cy="78790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137" dirty="0">
                  <a:solidFill>
                    <a:schemeClr val="bg1"/>
                  </a:solidFill>
                </a:rPr>
                <a:t>Shared UI Code</a:t>
              </a:r>
            </a:p>
          </p:txBody>
        </p:sp>
      </p:grpSp>
      <p:sp>
        <p:nvSpPr>
          <p:cNvPr id="67" name="TextBox 66"/>
          <p:cNvSpPr txBox="1"/>
          <p:nvPr/>
        </p:nvSpPr>
        <p:spPr>
          <a:xfrm>
            <a:off x="1009461" y="3518076"/>
            <a:ext cx="4493592" cy="681901"/>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Tree>
    <p:extLst>
      <p:ext uri="{BB962C8B-B14F-4D97-AF65-F5344CB8AC3E}">
        <p14:creationId xmlns:p14="http://schemas.microsoft.com/office/powerpoint/2010/main" val="7035715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What’s included</a:t>
            </a:r>
          </a:p>
        </p:txBody>
      </p:sp>
      <p:sp>
        <p:nvSpPr>
          <p:cNvPr id="10" name="Text Placeholder 18"/>
          <p:cNvSpPr txBox="1">
            <a:spLocks/>
          </p:cNvSpPr>
          <p:nvPr/>
        </p:nvSpPr>
        <p:spPr>
          <a:xfrm>
            <a:off x="5859443" y="1939239"/>
            <a:ext cx="5545074" cy="3983333"/>
          </a:xfrm>
          <a:prstGeom prst="rect">
            <a:avLst/>
          </a:prstGeom>
        </p:spPr>
        <p:txBody>
          <a:bodyPr vert="horz" wrap="square" lIns="143428" tIns="89642" rIns="143428" bIns="89642"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745" dirty="0">
                <a:solidFill>
                  <a:srgbClr val="6FBD23"/>
                </a:solidFill>
              </a:rPr>
              <a:t>✓  </a:t>
            </a:r>
            <a:r>
              <a:rPr lang="en-US" sz="2745" dirty="0">
                <a:solidFill>
                  <a:schemeClr val="tx1"/>
                </a:solidFill>
                <a:latin typeface="+mj-lt"/>
              </a:rPr>
              <a:t>40+ Pages, layouts, and controls</a:t>
            </a:r>
          </a:p>
          <a:p>
            <a:pPr marL="0" indent="0"/>
            <a:r>
              <a:rPr lang="en-US" sz="2745" dirty="0">
                <a:solidFill>
                  <a:schemeClr val="tx1"/>
                </a:solidFill>
                <a:latin typeface="+mj-lt"/>
              </a:rPr>
              <a:t>      </a:t>
            </a:r>
            <a:r>
              <a:rPr lang="en-US" sz="2353" dirty="0">
                <a:solidFill>
                  <a:schemeClr val="bg2">
                    <a:lumMod val="50000"/>
                  </a:schemeClr>
                </a:solidFill>
                <a:latin typeface="+mj-lt"/>
              </a:rPr>
              <a:t>(Build from code behind or XAML)</a:t>
            </a:r>
          </a:p>
          <a:p>
            <a:pPr marL="0" indent="0">
              <a:lnSpc>
                <a:spcPct val="110000"/>
              </a:lnSpc>
            </a:pPr>
            <a:r>
              <a:rPr lang="en-US" sz="2745" dirty="0">
                <a:solidFill>
                  <a:srgbClr val="6FBD23"/>
                </a:solidFill>
              </a:rPr>
              <a:t>✓  </a:t>
            </a:r>
            <a:r>
              <a:rPr lang="en-US" sz="2745" dirty="0">
                <a:solidFill>
                  <a:schemeClr val="tx1"/>
                </a:solidFill>
                <a:latin typeface="+mj-lt"/>
              </a:rPr>
              <a:t>Two-way data binding</a:t>
            </a:r>
          </a:p>
          <a:p>
            <a:pPr marL="0" indent="0">
              <a:lnSpc>
                <a:spcPct val="110000"/>
              </a:lnSpc>
            </a:pPr>
            <a:r>
              <a:rPr lang="en-US" sz="2745" dirty="0">
                <a:solidFill>
                  <a:srgbClr val="6FBD23"/>
                </a:solidFill>
              </a:rPr>
              <a:t>✓  </a:t>
            </a:r>
            <a:r>
              <a:rPr lang="en-US" sz="2745" dirty="0">
                <a:solidFill>
                  <a:schemeClr val="tx1"/>
                </a:solidFill>
                <a:latin typeface="+mj-lt"/>
              </a:rPr>
              <a:t>Navigation</a:t>
            </a:r>
          </a:p>
          <a:p>
            <a:pPr marL="0" indent="0">
              <a:lnSpc>
                <a:spcPct val="110000"/>
              </a:lnSpc>
            </a:pPr>
            <a:r>
              <a:rPr lang="en-US" sz="2745" dirty="0">
                <a:solidFill>
                  <a:srgbClr val="6FBD23"/>
                </a:solidFill>
              </a:rPr>
              <a:t>✓  </a:t>
            </a:r>
            <a:r>
              <a:rPr lang="en-US" sz="2745" dirty="0">
                <a:solidFill>
                  <a:schemeClr val="tx1"/>
                </a:solidFill>
                <a:latin typeface="+mj-lt"/>
              </a:rPr>
              <a:t>Animation API</a:t>
            </a:r>
          </a:p>
          <a:p>
            <a:pPr marL="0" indent="0">
              <a:lnSpc>
                <a:spcPct val="110000"/>
              </a:lnSpc>
            </a:pPr>
            <a:r>
              <a:rPr lang="en-US" sz="2745" dirty="0">
                <a:solidFill>
                  <a:srgbClr val="6FBD23"/>
                </a:solidFill>
              </a:rPr>
              <a:t>✓  </a:t>
            </a:r>
            <a:r>
              <a:rPr lang="en-US" sz="2745" dirty="0">
                <a:solidFill>
                  <a:schemeClr val="tx1"/>
                </a:solidFill>
                <a:latin typeface="+mj-lt"/>
              </a:rPr>
              <a:t>Dependency Service</a:t>
            </a:r>
          </a:p>
          <a:p>
            <a:pPr marL="0" indent="0">
              <a:lnSpc>
                <a:spcPct val="110000"/>
              </a:lnSpc>
            </a:pPr>
            <a:r>
              <a:rPr lang="en-US" sz="2745" dirty="0">
                <a:solidFill>
                  <a:srgbClr val="6FBD23"/>
                </a:solidFill>
              </a:rPr>
              <a:t>✓  </a:t>
            </a:r>
            <a:r>
              <a:rPr lang="en-US" sz="2745" dirty="0">
                <a:solidFill>
                  <a:schemeClr val="tx1"/>
                </a:solidFill>
                <a:latin typeface="+mj-lt"/>
              </a:rPr>
              <a:t>Messaging Center</a:t>
            </a:r>
          </a:p>
          <a:p>
            <a:pPr marL="0" indent="0">
              <a:lnSpc>
                <a:spcPct val="110000"/>
              </a:lnSpc>
            </a:pPr>
            <a:endParaRPr lang="en-US" sz="2745" dirty="0">
              <a:solidFill>
                <a:schemeClr val="tx1"/>
              </a:solidFill>
              <a:latin typeface="+mj-lt"/>
            </a:endParaRPr>
          </a:p>
          <a:p>
            <a:pPr marL="0" indent="0">
              <a:lnSpc>
                <a:spcPct val="110000"/>
              </a:lnSpc>
            </a:pPr>
            <a:endParaRPr lang="en-US" sz="2745" dirty="0">
              <a:solidFill>
                <a:schemeClr val="tx1"/>
              </a:solidFill>
              <a:latin typeface="+mj-lt"/>
            </a:endParaRPr>
          </a:p>
        </p:txBody>
      </p:sp>
      <p:grpSp>
        <p:nvGrpSpPr>
          <p:cNvPr id="48" name="Group 47"/>
          <p:cNvGrpSpPr/>
          <p:nvPr/>
        </p:nvGrpSpPr>
        <p:grpSpPr>
          <a:xfrm>
            <a:off x="1024820" y="2052020"/>
            <a:ext cx="4503134" cy="3202514"/>
            <a:chOff x="6671469" y="1838670"/>
            <a:chExt cx="4593431" cy="3266731"/>
          </a:xfrm>
        </p:grpSpPr>
        <p:sp>
          <p:nvSpPr>
            <p:cNvPr id="49" name="Rectangle 48"/>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0" name="Rectangle 49"/>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1" name="Rectangle 50"/>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2" name="Rectangle 51"/>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53" name="TextBox 52"/>
            <p:cNvSpPr txBox="1"/>
            <p:nvPr/>
          </p:nvSpPr>
          <p:spPr>
            <a:xfrm>
              <a:off x="6681202" y="3791323"/>
              <a:ext cx="4583698" cy="69557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
          <p:nvSpPr>
            <p:cNvPr id="54" name="Rectangle 53"/>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7" name="Group 56"/>
              <p:cNvGrpSpPr/>
              <p:nvPr/>
            </p:nvGrpSpPr>
            <p:grpSpPr>
              <a:xfrm>
                <a:off x="1371601" y="1841014"/>
                <a:ext cx="625793" cy="625793"/>
                <a:chOff x="2057400" y="2654300"/>
                <a:chExt cx="1028700" cy="1028700"/>
              </a:xfrm>
            </p:grpSpPr>
            <p:sp>
              <p:nvSpPr>
                <p:cNvPr id="64" name="Oval 63"/>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8" name="Group 57"/>
              <p:cNvGrpSpPr/>
              <p:nvPr/>
            </p:nvGrpSpPr>
            <p:grpSpPr>
              <a:xfrm>
                <a:off x="2991123" y="1838670"/>
                <a:ext cx="625793" cy="625793"/>
                <a:chOff x="3810000" y="3073400"/>
                <a:chExt cx="1028700" cy="1028700"/>
              </a:xfrm>
            </p:grpSpPr>
            <p:sp>
              <p:nvSpPr>
                <p:cNvPr id="62" name="Oval 61"/>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9" name="Group 58"/>
              <p:cNvGrpSpPr/>
              <p:nvPr/>
            </p:nvGrpSpPr>
            <p:grpSpPr>
              <a:xfrm>
                <a:off x="4543108" y="1838670"/>
                <a:ext cx="625793" cy="625793"/>
                <a:chOff x="6083300" y="3073400"/>
                <a:chExt cx="1028700" cy="1028700"/>
              </a:xfrm>
            </p:grpSpPr>
            <p:sp>
              <p:nvSpPr>
                <p:cNvPr id="60" name="Oval 59"/>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56" name="TextBox 55"/>
            <p:cNvSpPr txBox="1"/>
            <p:nvPr/>
          </p:nvSpPr>
          <p:spPr>
            <a:xfrm>
              <a:off x="6681202" y="2597523"/>
              <a:ext cx="4583698" cy="78790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137" dirty="0">
                  <a:solidFill>
                    <a:schemeClr val="bg1"/>
                  </a:solidFill>
                </a:rPr>
                <a:t>Shared UI Code</a:t>
              </a:r>
            </a:p>
          </p:txBody>
        </p:sp>
      </p:grpSp>
    </p:spTree>
    <p:extLst>
      <p:ext uri="{BB962C8B-B14F-4D97-AF65-F5344CB8AC3E}">
        <p14:creationId xmlns:p14="http://schemas.microsoft.com/office/powerpoint/2010/main" val="21173036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fade">
                                      <p:cBhvr>
                                        <p:cTn id="20" dur="500"/>
                                        <p:tgtEl>
                                          <p:spTgt spid="1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Effect transition="in" filter="fade">
                                      <p:cBhvr>
                                        <p:cTn id="25" dur="500"/>
                                        <p:tgtEl>
                                          <p:spTgt spid="10">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xEl>
                                              <p:pRg st="5" end="5"/>
                                            </p:txEl>
                                          </p:spTgt>
                                        </p:tgtEl>
                                        <p:attrNameLst>
                                          <p:attrName>style.visibility</p:attrName>
                                        </p:attrNameLst>
                                      </p:cBhvr>
                                      <p:to>
                                        <p:strVal val="visible"/>
                                      </p:to>
                                    </p:set>
                                    <p:animEffect transition="in" filter="fade">
                                      <p:cBhvr>
                                        <p:cTn id="30" dur="500"/>
                                        <p:tgtEl>
                                          <p:spTgt spid="10">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animEffect transition="in" filter="fade">
                                      <p:cBhvr>
                                        <p:cTn id="35"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133351" y="1673501"/>
            <a:ext cx="5403450" cy="4183316"/>
          </a:xfrm>
        </p:spPr>
        <p:txBody>
          <a:bodyPr/>
          <a:lstStyle/>
          <a:p>
            <a:pPr marL="0" indent="0">
              <a:buNone/>
            </a:pPr>
            <a:r>
              <a:rPr lang="en-US" sz="1078" dirty="0">
                <a:solidFill>
                  <a:schemeClr val="tx1"/>
                </a:solidFill>
              </a:rPr>
              <a:t>&lt;?</a:t>
            </a:r>
            <a:r>
              <a:rPr lang="en-US" sz="1078" dirty="0">
                <a:solidFill>
                  <a:srgbClr val="53954A"/>
                </a:solidFill>
              </a:rPr>
              <a:t>xml</a:t>
            </a:r>
            <a:r>
              <a:rPr lang="en-US" sz="1078" dirty="0">
                <a:solidFill>
                  <a:schemeClr val="tx1"/>
                </a:solidFill>
              </a:rPr>
              <a:t> </a:t>
            </a:r>
            <a:r>
              <a:rPr lang="en-US" sz="1078" dirty="0">
                <a:solidFill>
                  <a:srgbClr val="654792"/>
                </a:solidFill>
              </a:rPr>
              <a:t>version</a:t>
            </a:r>
            <a:r>
              <a:rPr lang="en-US" sz="1078" dirty="0">
                <a:solidFill>
                  <a:schemeClr val="tx1"/>
                </a:solidFill>
              </a:rPr>
              <a:t>=</a:t>
            </a:r>
            <a:r>
              <a:rPr lang="en-US" sz="1078" dirty="0">
                <a:solidFill>
                  <a:srgbClr val="D53A05"/>
                </a:solidFill>
              </a:rPr>
              <a:t>"1.0" </a:t>
            </a:r>
            <a:r>
              <a:rPr lang="en-US" sz="1078" dirty="0">
                <a:solidFill>
                  <a:srgbClr val="654792"/>
                </a:solidFill>
              </a:rPr>
              <a:t>encoding</a:t>
            </a:r>
            <a:r>
              <a:rPr lang="en-US" sz="1078" dirty="0">
                <a:solidFill>
                  <a:schemeClr val="tx1"/>
                </a:solidFill>
              </a:rPr>
              <a:t>=</a:t>
            </a:r>
            <a:r>
              <a:rPr lang="en-US" sz="1078" dirty="0">
                <a:solidFill>
                  <a:srgbClr val="D53A05"/>
                </a:solidFill>
              </a:rPr>
              <a:t>"UTF-8"</a:t>
            </a:r>
            <a:r>
              <a:rPr lang="en-US" sz="1078" dirty="0">
                <a:solidFill>
                  <a:schemeClr val="tx1"/>
                </a:solidFill>
              </a:rPr>
              <a:t>?&gt;</a:t>
            </a:r>
          </a:p>
          <a:p>
            <a:pPr marL="0" indent="0">
              <a:buNone/>
            </a:pPr>
            <a:r>
              <a:rPr lang="en-US" sz="1078" dirty="0">
                <a:solidFill>
                  <a:schemeClr val="tx1"/>
                </a:solidFill>
              </a:rPr>
              <a:t>&lt;</a:t>
            </a:r>
            <a:r>
              <a:rPr lang="en-US" sz="1078" dirty="0" err="1">
                <a:solidFill>
                  <a:srgbClr val="53954A"/>
                </a:solidFill>
              </a:rPr>
              <a:t>TabbedPage</a:t>
            </a:r>
            <a:r>
              <a:rPr lang="en-US" sz="1078" dirty="0">
                <a:solidFill>
                  <a:schemeClr val="tx1"/>
                </a:solidFill>
              </a:rPr>
              <a:t> </a:t>
            </a:r>
            <a:r>
              <a:rPr lang="en-US" sz="1078" dirty="0" err="1">
                <a:solidFill>
                  <a:srgbClr val="654792"/>
                </a:solidFill>
              </a:rPr>
              <a:t>xmlns</a:t>
            </a:r>
            <a:r>
              <a:rPr lang="en-US" sz="1078" dirty="0">
                <a:solidFill>
                  <a:schemeClr val="tx1"/>
                </a:solidFill>
              </a:rPr>
              <a:t>=</a:t>
            </a:r>
            <a:r>
              <a:rPr lang="en-US" sz="1078" dirty="0">
                <a:solidFill>
                  <a:srgbClr val="D53A05"/>
                </a:solidFill>
              </a:rPr>
              <a:t>"http://</a:t>
            </a:r>
            <a:r>
              <a:rPr lang="en-US" sz="1078" dirty="0" err="1">
                <a:solidFill>
                  <a:srgbClr val="D53A05"/>
                </a:solidFill>
              </a:rPr>
              <a:t>xamarin.com</a:t>
            </a:r>
            <a:r>
              <a:rPr lang="en-US" sz="1078" dirty="0">
                <a:solidFill>
                  <a:srgbClr val="D53A05"/>
                </a:solidFill>
              </a:rPr>
              <a:t>/schemas/2014/forms</a:t>
            </a:r>
            <a:r>
              <a:rPr lang="en-US" sz="1078" dirty="0">
                <a:solidFill>
                  <a:schemeClr val="tx1"/>
                </a:solidFill>
              </a:rPr>
              <a:t>"</a:t>
            </a:r>
          </a:p>
          <a:p>
            <a:pPr marL="0" indent="0">
              <a:buNone/>
            </a:pPr>
            <a:r>
              <a:rPr lang="en-US" sz="1078" dirty="0">
                <a:solidFill>
                  <a:schemeClr val="tx1"/>
                </a:solidFill>
              </a:rPr>
              <a:t>            </a:t>
            </a:r>
            <a:r>
              <a:rPr lang="en-US" sz="1078" dirty="0" err="1">
                <a:solidFill>
                  <a:srgbClr val="654792"/>
                </a:solidFill>
              </a:rPr>
              <a:t>xmlns:x</a:t>
            </a:r>
            <a:r>
              <a:rPr lang="en-US" sz="1078" dirty="0">
                <a:solidFill>
                  <a:schemeClr val="tx1"/>
                </a:solidFill>
              </a:rPr>
              <a:t>=</a:t>
            </a:r>
            <a:r>
              <a:rPr lang="en-US" sz="1078" dirty="0">
                <a:solidFill>
                  <a:srgbClr val="D53A05"/>
                </a:solidFill>
              </a:rPr>
              <a:t>"http://</a:t>
            </a:r>
            <a:r>
              <a:rPr lang="en-US" sz="1176" dirty="0" err="1">
                <a:solidFill>
                  <a:srgbClr val="D53A05"/>
                </a:solidFill>
              </a:rPr>
              <a:t>schemas.microsoft.com</a:t>
            </a:r>
            <a:r>
              <a:rPr lang="en-US" sz="1078" dirty="0">
                <a:solidFill>
                  <a:srgbClr val="D53A05"/>
                </a:solidFill>
              </a:rPr>
              <a:t>/</a:t>
            </a:r>
            <a:r>
              <a:rPr lang="en-US" sz="1078" dirty="0" err="1">
                <a:solidFill>
                  <a:srgbClr val="D53A05"/>
                </a:solidFill>
              </a:rPr>
              <a:t>winfx</a:t>
            </a:r>
            <a:r>
              <a:rPr lang="en-US" sz="1078" dirty="0">
                <a:solidFill>
                  <a:srgbClr val="D53A05"/>
                </a:solidFill>
              </a:rPr>
              <a:t>/2009/</a:t>
            </a:r>
            <a:r>
              <a:rPr lang="en-US" sz="1078" dirty="0" err="1">
                <a:solidFill>
                  <a:srgbClr val="D53A05"/>
                </a:solidFill>
              </a:rPr>
              <a:t>xaml</a:t>
            </a:r>
            <a:r>
              <a:rPr lang="en-US" sz="1078" dirty="0">
                <a:solidFill>
                  <a:srgbClr val="D53A05"/>
                </a:solidFill>
              </a:rPr>
              <a:t>"</a:t>
            </a:r>
          </a:p>
          <a:p>
            <a:pPr marL="0" indent="0">
              <a:buNone/>
            </a:pPr>
            <a:r>
              <a:rPr lang="en-US" sz="1078" dirty="0">
                <a:solidFill>
                  <a:schemeClr val="tx1"/>
                </a:solidFill>
              </a:rPr>
              <a:t>           </a:t>
            </a:r>
            <a:r>
              <a:rPr lang="en-US" sz="1078" dirty="0">
                <a:solidFill>
                  <a:srgbClr val="654792"/>
                </a:solidFill>
              </a:rPr>
              <a:t> </a:t>
            </a:r>
            <a:r>
              <a:rPr lang="en-US" sz="1078" dirty="0" err="1">
                <a:solidFill>
                  <a:srgbClr val="654792"/>
                </a:solidFill>
              </a:rPr>
              <a:t>x:Class</a:t>
            </a:r>
            <a:r>
              <a:rPr lang="en-US" sz="1078" dirty="0">
                <a:solidFill>
                  <a:schemeClr val="tx1"/>
                </a:solidFill>
              </a:rPr>
              <a:t>=</a:t>
            </a:r>
            <a:r>
              <a:rPr lang="en-US" sz="1078" dirty="0">
                <a:solidFill>
                  <a:srgbClr val="D53A05"/>
                </a:solidFill>
              </a:rPr>
              <a:t>"</a:t>
            </a:r>
            <a:r>
              <a:rPr lang="en-US" sz="1078" dirty="0" err="1">
                <a:solidFill>
                  <a:srgbClr val="D53A05"/>
                </a:solidFill>
              </a:rPr>
              <a:t>MyApp.MainPage</a:t>
            </a:r>
            <a:r>
              <a:rPr lang="en-US" sz="1078" dirty="0">
                <a:solidFill>
                  <a:srgbClr val="D53A05"/>
                </a:solidFill>
              </a:rPr>
              <a:t>"</a:t>
            </a:r>
            <a:r>
              <a:rPr lang="en-US" sz="1078" dirty="0">
                <a:solidFill>
                  <a:schemeClr val="tx1"/>
                </a:solidFill>
              </a:rPr>
              <a:t>&gt;</a:t>
            </a:r>
          </a:p>
          <a:p>
            <a:pPr marL="0" indent="0">
              <a:buNone/>
            </a:pPr>
            <a:r>
              <a:rPr lang="en-US" sz="1078" dirty="0">
                <a:solidFill>
                  <a:schemeClr val="tx1"/>
                </a:solidFill>
              </a:rPr>
              <a:t>&lt;</a:t>
            </a:r>
            <a:r>
              <a:rPr lang="en-US" sz="1078" dirty="0" err="1">
                <a:solidFill>
                  <a:srgbClr val="53954A"/>
                </a:solidFill>
              </a:rPr>
              <a:t>TabbedPage</a:t>
            </a:r>
            <a:r>
              <a:rPr lang="en-US" sz="1078" dirty="0" err="1">
                <a:solidFill>
                  <a:schemeClr val="tx1"/>
                </a:solidFill>
              </a:rPr>
              <a:t>.Children</a:t>
            </a:r>
            <a:r>
              <a:rPr lang="en-US" sz="1078" dirty="0">
                <a:solidFill>
                  <a:schemeClr val="tx1"/>
                </a:solidFill>
              </a:rPr>
              <a:t>&gt;</a:t>
            </a:r>
          </a:p>
          <a:p>
            <a:pPr marL="0" indent="0">
              <a:buNone/>
            </a:pPr>
            <a:r>
              <a:rPr lang="en-US" sz="1078" dirty="0">
                <a:solidFill>
                  <a:schemeClr val="tx1"/>
                </a:solidFill>
              </a:rPr>
              <a:t>&lt;</a:t>
            </a:r>
            <a:r>
              <a:rPr lang="en-US" sz="1078" dirty="0" err="1">
                <a:solidFill>
                  <a:srgbClr val="53954A"/>
                </a:solidFill>
              </a:rPr>
              <a:t>ContentPage</a:t>
            </a:r>
            <a:r>
              <a:rPr lang="en-US" sz="1078" dirty="0">
                <a:solidFill>
                  <a:schemeClr val="tx1"/>
                </a:solidFill>
              </a:rPr>
              <a:t> </a:t>
            </a:r>
            <a:r>
              <a:rPr lang="en-US" sz="1078" dirty="0">
                <a:solidFill>
                  <a:srgbClr val="654792"/>
                </a:solidFill>
              </a:rPr>
              <a:t>Title</a:t>
            </a:r>
            <a:r>
              <a:rPr lang="en-US" sz="1078" dirty="0">
                <a:solidFill>
                  <a:schemeClr val="tx1"/>
                </a:solidFill>
              </a:rPr>
              <a:t>=</a:t>
            </a:r>
            <a:r>
              <a:rPr lang="en-US" sz="1078" dirty="0">
                <a:solidFill>
                  <a:srgbClr val="D53A05"/>
                </a:solidFill>
              </a:rPr>
              <a:t>"Profile" </a:t>
            </a:r>
            <a:r>
              <a:rPr lang="en-US" sz="1078" dirty="0">
                <a:solidFill>
                  <a:srgbClr val="654792"/>
                </a:solidFill>
              </a:rPr>
              <a:t>Icon</a:t>
            </a:r>
            <a:r>
              <a:rPr lang="en-US" sz="1078" dirty="0">
                <a:solidFill>
                  <a:schemeClr val="tx1"/>
                </a:solidFill>
              </a:rPr>
              <a:t>=</a:t>
            </a:r>
            <a:r>
              <a:rPr lang="en-US" sz="1078" dirty="0">
                <a:solidFill>
                  <a:srgbClr val="D53A05"/>
                </a:solidFill>
              </a:rPr>
              <a:t>"</a:t>
            </a:r>
            <a:r>
              <a:rPr lang="en-US" sz="1078" dirty="0" err="1">
                <a:solidFill>
                  <a:srgbClr val="D53A05"/>
                </a:solidFill>
              </a:rPr>
              <a:t>Profile.png</a:t>
            </a:r>
            <a:r>
              <a:rPr lang="en-US" sz="1078" dirty="0">
                <a:solidFill>
                  <a:srgbClr val="D53A05"/>
                </a:solidFill>
              </a:rPr>
              <a:t>"</a:t>
            </a:r>
            <a:r>
              <a:rPr lang="en-US" sz="1078" dirty="0">
                <a:solidFill>
                  <a:schemeClr val="tx1"/>
                </a:solidFill>
              </a:rPr>
              <a:t>&gt;</a:t>
            </a:r>
          </a:p>
          <a:p>
            <a:pPr marL="0" indent="0">
              <a:buNone/>
            </a:pPr>
            <a:r>
              <a:rPr lang="en-US" sz="1078" dirty="0">
                <a:solidFill>
                  <a:schemeClr val="tx1"/>
                </a:solidFill>
              </a:rPr>
              <a:t>    &lt;</a:t>
            </a:r>
            <a:r>
              <a:rPr lang="en-US" sz="1078" dirty="0" err="1">
                <a:solidFill>
                  <a:srgbClr val="53954A"/>
                </a:solidFill>
              </a:rPr>
              <a:t>StackLayout</a:t>
            </a:r>
            <a:r>
              <a:rPr lang="en-US" sz="1078" dirty="0">
                <a:solidFill>
                  <a:schemeClr val="tx1"/>
                </a:solidFill>
              </a:rPr>
              <a:t> </a:t>
            </a:r>
            <a:r>
              <a:rPr lang="en-US" sz="1078" dirty="0">
                <a:solidFill>
                  <a:srgbClr val="654792"/>
                </a:solidFill>
              </a:rPr>
              <a:t>Spacing</a:t>
            </a:r>
            <a:r>
              <a:rPr lang="en-US" sz="1078" dirty="0">
                <a:solidFill>
                  <a:schemeClr val="tx1"/>
                </a:solidFill>
              </a:rPr>
              <a:t>=</a:t>
            </a:r>
            <a:r>
              <a:rPr lang="en-US" sz="1078" dirty="0">
                <a:solidFill>
                  <a:srgbClr val="D53A05"/>
                </a:solidFill>
              </a:rPr>
              <a:t>"20"</a:t>
            </a:r>
            <a:r>
              <a:rPr lang="en-US" sz="1078" dirty="0">
                <a:solidFill>
                  <a:schemeClr val="tx1"/>
                </a:solidFill>
              </a:rPr>
              <a:t> </a:t>
            </a:r>
            <a:r>
              <a:rPr lang="en-US" sz="1078" dirty="0">
                <a:solidFill>
                  <a:srgbClr val="654792"/>
                </a:solidFill>
              </a:rPr>
              <a:t>Padding</a:t>
            </a:r>
            <a:r>
              <a:rPr lang="en-US" sz="1078" dirty="0">
                <a:solidFill>
                  <a:schemeClr val="tx1"/>
                </a:solidFill>
              </a:rPr>
              <a:t>=</a:t>
            </a:r>
            <a:r>
              <a:rPr lang="en-US" sz="1078" dirty="0">
                <a:solidFill>
                  <a:srgbClr val="D53A05"/>
                </a:solidFill>
              </a:rPr>
              <a:t>"20"</a:t>
            </a:r>
          </a:p>
          <a:p>
            <a:pPr marL="0" indent="0">
              <a:buNone/>
            </a:pPr>
            <a:r>
              <a:rPr lang="de-DE" sz="1078" dirty="0">
                <a:solidFill>
                  <a:schemeClr val="tx1"/>
                </a:solidFill>
              </a:rPr>
              <a:t>                 </a:t>
            </a:r>
            <a:r>
              <a:rPr lang="de-DE" sz="1078" dirty="0" err="1">
                <a:solidFill>
                  <a:srgbClr val="654792"/>
                </a:solidFill>
              </a:rPr>
              <a:t>VerticalOptions</a:t>
            </a:r>
            <a:r>
              <a:rPr lang="de-DE" sz="1078" dirty="0">
                <a:solidFill>
                  <a:schemeClr val="tx1"/>
                </a:solidFill>
              </a:rPr>
              <a:t>=</a:t>
            </a:r>
            <a:r>
              <a:rPr lang="de-DE" sz="1078" dirty="0">
                <a:solidFill>
                  <a:srgbClr val="D53A05"/>
                </a:solidFill>
              </a:rPr>
              <a:t>"Center"</a:t>
            </a:r>
            <a:r>
              <a:rPr lang="de-DE" sz="1078" dirty="0">
                <a:solidFill>
                  <a:schemeClr val="tx1"/>
                </a:solidFill>
              </a:rPr>
              <a:t>&gt;</a:t>
            </a:r>
          </a:p>
          <a:p>
            <a:pPr marL="0" indent="0">
              <a:buNone/>
            </a:pPr>
            <a:r>
              <a:rPr lang="de-DE" sz="1078" dirty="0">
                <a:solidFill>
                  <a:schemeClr val="tx1"/>
                </a:solidFill>
              </a:rPr>
              <a:t>        &lt;</a:t>
            </a:r>
            <a:r>
              <a:rPr lang="de-DE" sz="1078" dirty="0">
                <a:solidFill>
                  <a:srgbClr val="53954A"/>
                </a:solidFill>
              </a:rPr>
              <a:t>Entry</a:t>
            </a:r>
            <a:r>
              <a:rPr lang="de-DE" sz="1078" dirty="0">
                <a:solidFill>
                  <a:schemeClr val="tx1"/>
                </a:solidFill>
              </a:rPr>
              <a:t> </a:t>
            </a:r>
            <a:r>
              <a:rPr lang="de-DE" sz="1078" dirty="0" err="1">
                <a:solidFill>
                  <a:srgbClr val="654792"/>
                </a:solidFill>
              </a:rPr>
              <a:t>Placeholder</a:t>
            </a:r>
            <a:r>
              <a:rPr lang="de-DE" sz="1078" dirty="0">
                <a:solidFill>
                  <a:schemeClr val="tx1"/>
                </a:solidFill>
              </a:rPr>
              <a:t>=</a:t>
            </a:r>
            <a:r>
              <a:rPr lang="de-DE" sz="1078" dirty="0">
                <a:solidFill>
                  <a:srgbClr val="D53A05"/>
                </a:solidFill>
              </a:rPr>
              <a:t>"Username"</a:t>
            </a:r>
          </a:p>
          <a:p>
            <a:pPr marL="0" indent="0">
              <a:buNone/>
            </a:pPr>
            <a:r>
              <a:rPr lang="da-DK" sz="1078" dirty="0">
                <a:solidFill>
                  <a:schemeClr val="tx1"/>
                </a:solidFill>
              </a:rPr>
              <a:t>               </a:t>
            </a:r>
            <a:r>
              <a:rPr lang="da-DK" sz="1078" dirty="0" err="1">
                <a:solidFill>
                  <a:srgbClr val="654792"/>
                </a:solidFill>
              </a:rPr>
              <a:t>Text</a:t>
            </a:r>
            <a:r>
              <a:rPr lang="da-DK" sz="1078" dirty="0">
                <a:solidFill>
                  <a:schemeClr val="tx1"/>
                </a:solidFill>
              </a:rPr>
              <a:t>=</a:t>
            </a:r>
            <a:r>
              <a:rPr lang="da-DK" sz="1078" dirty="0">
                <a:solidFill>
                  <a:srgbClr val="D53A05"/>
                </a:solidFill>
              </a:rPr>
              <a:t>"{Binding </a:t>
            </a:r>
            <a:r>
              <a:rPr lang="da-DK" sz="1078" dirty="0" err="1">
                <a:solidFill>
                  <a:srgbClr val="D53A05"/>
                </a:solidFill>
              </a:rPr>
              <a:t>Username</a:t>
            </a:r>
            <a:r>
              <a:rPr lang="da-DK" sz="1078" dirty="0">
                <a:solidFill>
                  <a:srgbClr val="D53A05"/>
                </a:solidFill>
              </a:rPr>
              <a:t>}"</a:t>
            </a:r>
            <a:r>
              <a:rPr lang="da-DK" sz="1078" dirty="0">
                <a:solidFill>
                  <a:schemeClr val="tx1"/>
                </a:solidFill>
              </a:rPr>
              <a:t>/&gt;</a:t>
            </a:r>
          </a:p>
          <a:p>
            <a:pPr marL="0" indent="0">
              <a:buNone/>
            </a:pPr>
            <a:r>
              <a:rPr lang="da-DK" sz="1078" dirty="0">
                <a:solidFill>
                  <a:schemeClr val="tx1"/>
                </a:solidFill>
              </a:rPr>
              <a:t>        &lt;</a:t>
            </a:r>
            <a:r>
              <a:rPr lang="da-DK" sz="1078" dirty="0" err="1">
                <a:solidFill>
                  <a:srgbClr val="53954A"/>
                </a:solidFill>
              </a:rPr>
              <a:t>Entry</a:t>
            </a:r>
            <a:r>
              <a:rPr lang="da-DK" sz="1078" dirty="0">
                <a:solidFill>
                  <a:srgbClr val="53954A"/>
                </a:solidFill>
              </a:rPr>
              <a:t> </a:t>
            </a:r>
            <a:r>
              <a:rPr lang="da-DK" sz="1078" dirty="0">
                <a:solidFill>
                  <a:srgbClr val="654792"/>
                </a:solidFill>
              </a:rPr>
              <a:t>Placeholder</a:t>
            </a:r>
            <a:r>
              <a:rPr lang="da-DK" sz="1078" dirty="0">
                <a:solidFill>
                  <a:schemeClr val="tx1"/>
                </a:solidFill>
              </a:rPr>
              <a:t>=</a:t>
            </a:r>
            <a:r>
              <a:rPr lang="da-DK" sz="1078" dirty="0">
                <a:solidFill>
                  <a:srgbClr val="D53A05"/>
                </a:solidFill>
              </a:rPr>
              <a:t>"Password"</a:t>
            </a:r>
          </a:p>
          <a:p>
            <a:pPr marL="0" indent="0">
              <a:buNone/>
            </a:pPr>
            <a:r>
              <a:rPr lang="nl-NL" sz="1078" dirty="0">
                <a:solidFill>
                  <a:schemeClr val="tx1"/>
                </a:solidFill>
              </a:rPr>
              <a:t>               </a:t>
            </a:r>
            <a:r>
              <a:rPr lang="nl-NL" sz="1078" dirty="0" err="1">
                <a:solidFill>
                  <a:srgbClr val="654792"/>
                </a:solidFill>
              </a:rPr>
              <a:t>Text</a:t>
            </a:r>
            <a:r>
              <a:rPr lang="nl-NL" sz="1078" dirty="0">
                <a:solidFill>
                  <a:schemeClr val="tx1"/>
                </a:solidFill>
              </a:rPr>
              <a:t>=</a:t>
            </a:r>
            <a:r>
              <a:rPr lang="nl-NL" sz="1078" dirty="0">
                <a:solidFill>
                  <a:srgbClr val="D53A05"/>
                </a:solidFill>
              </a:rPr>
              <a:t>"{Binding Password}"</a:t>
            </a:r>
          </a:p>
          <a:p>
            <a:pPr marL="0" indent="0">
              <a:buNone/>
            </a:pPr>
            <a:r>
              <a:rPr lang="nl-NL" sz="1078" dirty="0">
                <a:solidFill>
                  <a:schemeClr val="tx1"/>
                </a:solidFill>
              </a:rPr>
              <a:t>               </a:t>
            </a:r>
            <a:r>
              <a:rPr lang="nl-NL" sz="1078" dirty="0" err="1">
                <a:solidFill>
                  <a:srgbClr val="654792"/>
                </a:solidFill>
              </a:rPr>
              <a:t>IsPassword</a:t>
            </a:r>
            <a:r>
              <a:rPr lang="nl-NL" sz="1078" dirty="0">
                <a:solidFill>
                  <a:schemeClr val="tx1"/>
                </a:solidFill>
              </a:rPr>
              <a:t>=</a:t>
            </a:r>
            <a:r>
              <a:rPr lang="nl-NL" sz="1078" dirty="0">
                <a:solidFill>
                  <a:srgbClr val="D53A05"/>
                </a:solidFill>
              </a:rPr>
              <a:t>"</a:t>
            </a:r>
            <a:r>
              <a:rPr lang="nl-NL" sz="1078" dirty="0" err="1">
                <a:solidFill>
                  <a:srgbClr val="D53A05"/>
                </a:solidFill>
              </a:rPr>
              <a:t>true</a:t>
            </a:r>
            <a:r>
              <a:rPr lang="nl-NL" sz="1078" dirty="0">
                <a:solidFill>
                  <a:srgbClr val="D53A05"/>
                </a:solidFill>
              </a:rPr>
              <a:t>"</a:t>
            </a:r>
            <a:r>
              <a:rPr lang="nl-NL" sz="1078" dirty="0">
                <a:solidFill>
                  <a:schemeClr val="tx1"/>
                </a:solidFill>
              </a:rPr>
              <a:t>/&gt;</a:t>
            </a:r>
          </a:p>
          <a:p>
            <a:pPr marL="0" indent="0">
              <a:buNone/>
            </a:pPr>
            <a:r>
              <a:rPr lang="nl-NL" sz="1078" dirty="0">
                <a:solidFill>
                  <a:schemeClr val="tx1"/>
                </a:solidFill>
              </a:rPr>
              <a:t>        &lt;</a:t>
            </a:r>
            <a:r>
              <a:rPr lang="nl-NL" sz="1078" dirty="0">
                <a:solidFill>
                  <a:srgbClr val="53954A"/>
                </a:solidFill>
              </a:rPr>
              <a:t>Button</a:t>
            </a:r>
            <a:r>
              <a:rPr lang="nl-NL" sz="1078" dirty="0">
                <a:solidFill>
                  <a:schemeClr val="tx1"/>
                </a:solidFill>
              </a:rPr>
              <a:t> </a:t>
            </a:r>
            <a:r>
              <a:rPr lang="nl-NL" sz="1078" dirty="0" err="1">
                <a:solidFill>
                  <a:srgbClr val="654792"/>
                </a:solidFill>
              </a:rPr>
              <a:t>Text</a:t>
            </a:r>
            <a:r>
              <a:rPr lang="nl-NL" sz="1078" dirty="0">
                <a:solidFill>
                  <a:schemeClr val="tx1"/>
                </a:solidFill>
              </a:rPr>
              <a:t>=</a:t>
            </a:r>
            <a:r>
              <a:rPr lang="nl-NL" sz="1078" dirty="0">
                <a:solidFill>
                  <a:srgbClr val="D53A05"/>
                </a:solidFill>
              </a:rPr>
              <a:t>"Login" </a:t>
            </a:r>
            <a:r>
              <a:rPr lang="nl-NL" sz="1078" dirty="0" err="1">
                <a:solidFill>
                  <a:srgbClr val="654792"/>
                </a:solidFill>
              </a:rPr>
              <a:t>TextColor</a:t>
            </a:r>
            <a:r>
              <a:rPr lang="nl-NL" sz="1078" dirty="0">
                <a:solidFill>
                  <a:schemeClr val="tx1"/>
                </a:solidFill>
              </a:rPr>
              <a:t>=</a:t>
            </a:r>
            <a:r>
              <a:rPr lang="nl-NL" sz="1078" dirty="0">
                <a:solidFill>
                  <a:srgbClr val="D53A05"/>
                </a:solidFill>
              </a:rPr>
              <a:t>"White"</a:t>
            </a:r>
          </a:p>
          <a:p>
            <a:pPr marL="0" indent="0">
              <a:buNone/>
            </a:pPr>
            <a:r>
              <a:rPr lang="en-US" sz="1078" dirty="0">
                <a:solidFill>
                  <a:schemeClr val="tx1"/>
                </a:solidFill>
              </a:rPr>
              <a:t>                </a:t>
            </a:r>
            <a:r>
              <a:rPr lang="en-US" sz="1078" dirty="0" err="1">
                <a:solidFill>
                  <a:srgbClr val="654792"/>
                </a:solidFill>
              </a:rPr>
              <a:t>BackgroundColor</a:t>
            </a:r>
            <a:r>
              <a:rPr lang="en-US" sz="1078" dirty="0">
                <a:solidFill>
                  <a:schemeClr val="tx1"/>
                </a:solidFill>
              </a:rPr>
              <a:t>=</a:t>
            </a:r>
            <a:r>
              <a:rPr lang="en-US" sz="1078" dirty="0">
                <a:solidFill>
                  <a:srgbClr val="D53A05"/>
                </a:solidFill>
              </a:rPr>
              <a:t>"#77D065"</a:t>
            </a:r>
          </a:p>
          <a:p>
            <a:pPr marL="0" indent="0">
              <a:buNone/>
            </a:pPr>
            <a:r>
              <a:rPr lang="en-US" sz="1078" dirty="0">
                <a:solidFill>
                  <a:schemeClr val="tx1"/>
                </a:solidFill>
              </a:rPr>
              <a:t>                </a:t>
            </a:r>
            <a:r>
              <a:rPr lang="en-US" sz="1078" dirty="0">
                <a:solidFill>
                  <a:srgbClr val="654792"/>
                </a:solidFill>
              </a:rPr>
              <a:t>Command</a:t>
            </a:r>
            <a:r>
              <a:rPr lang="en-US" sz="1078" dirty="0">
                <a:solidFill>
                  <a:schemeClr val="tx1"/>
                </a:solidFill>
              </a:rPr>
              <a:t>=</a:t>
            </a:r>
            <a:r>
              <a:rPr lang="en-US" sz="1078" dirty="0">
                <a:solidFill>
                  <a:srgbClr val="D53A05"/>
                </a:solidFill>
              </a:rPr>
              <a:t>"{Binding </a:t>
            </a:r>
            <a:r>
              <a:rPr lang="en-US" sz="1078" dirty="0" err="1">
                <a:solidFill>
                  <a:srgbClr val="D53A05"/>
                </a:solidFill>
              </a:rPr>
              <a:t>LoginCommand</a:t>
            </a:r>
            <a:r>
              <a:rPr lang="en-US" sz="1078" dirty="0">
                <a:solidFill>
                  <a:srgbClr val="D53A05"/>
                </a:solidFill>
              </a:rPr>
              <a:t>}"</a:t>
            </a:r>
            <a:r>
              <a:rPr lang="en-US" sz="1078" dirty="0">
                <a:solidFill>
                  <a:schemeClr val="tx1"/>
                </a:solidFill>
              </a:rPr>
              <a:t>/&gt;</a:t>
            </a:r>
          </a:p>
          <a:p>
            <a:pPr marL="0" indent="0">
              <a:buNone/>
            </a:pPr>
            <a:r>
              <a:rPr lang="en-US" sz="1078" dirty="0">
                <a:solidFill>
                  <a:schemeClr val="tx1"/>
                </a:solidFill>
              </a:rPr>
              <a:t>    &lt;/</a:t>
            </a:r>
            <a:r>
              <a:rPr lang="en-US" sz="1078" dirty="0" err="1">
                <a:solidFill>
                  <a:srgbClr val="53954A"/>
                </a:solidFill>
              </a:rPr>
              <a:t>StackLayout</a:t>
            </a:r>
            <a:r>
              <a:rPr lang="en-US" sz="1078" dirty="0">
                <a:solidFill>
                  <a:schemeClr val="tx1"/>
                </a:solidFill>
              </a:rPr>
              <a:t>&gt;</a:t>
            </a:r>
          </a:p>
          <a:p>
            <a:pPr marL="0" indent="0">
              <a:buNone/>
            </a:pPr>
            <a:r>
              <a:rPr lang="en-US" sz="1078" dirty="0">
                <a:solidFill>
                  <a:schemeClr val="tx1"/>
                </a:solidFill>
              </a:rPr>
              <a:t>&lt;/</a:t>
            </a:r>
            <a:r>
              <a:rPr lang="en-US" sz="1078" dirty="0" err="1">
                <a:solidFill>
                  <a:srgbClr val="53954A"/>
                </a:solidFill>
              </a:rPr>
              <a:t>ContentPage</a:t>
            </a:r>
            <a:r>
              <a:rPr lang="en-US" sz="1078" dirty="0">
                <a:solidFill>
                  <a:schemeClr val="tx1"/>
                </a:solidFill>
              </a:rPr>
              <a:t>&gt;</a:t>
            </a:r>
          </a:p>
          <a:p>
            <a:pPr marL="0" indent="0">
              <a:buNone/>
            </a:pPr>
            <a:r>
              <a:rPr lang="en-US" sz="1078" dirty="0">
                <a:solidFill>
                  <a:schemeClr val="tx1"/>
                </a:solidFill>
              </a:rPr>
              <a:t>&lt;</a:t>
            </a:r>
            <a:r>
              <a:rPr lang="en-US" sz="1078" dirty="0" err="1">
                <a:solidFill>
                  <a:srgbClr val="53954A"/>
                </a:solidFill>
              </a:rPr>
              <a:t>ContentPage</a:t>
            </a:r>
            <a:r>
              <a:rPr lang="en-US" sz="1078" dirty="0">
                <a:solidFill>
                  <a:srgbClr val="53954A"/>
                </a:solidFill>
              </a:rPr>
              <a:t> </a:t>
            </a:r>
            <a:r>
              <a:rPr lang="en-US" sz="1078" dirty="0">
                <a:solidFill>
                  <a:srgbClr val="654792"/>
                </a:solidFill>
              </a:rPr>
              <a:t>Title</a:t>
            </a:r>
            <a:r>
              <a:rPr lang="en-US" sz="1078" dirty="0">
                <a:solidFill>
                  <a:schemeClr val="tx1"/>
                </a:solidFill>
              </a:rPr>
              <a:t>=</a:t>
            </a:r>
            <a:r>
              <a:rPr lang="en-US" sz="1078" dirty="0">
                <a:solidFill>
                  <a:srgbClr val="D53A05"/>
                </a:solidFill>
              </a:rPr>
              <a:t>"Settings" </a:t>
            </a:r>
            <a:r>
              <a:rPr lang="en-US" sz="1078" dirty="0">
                <a:solidFill>
                  <a:srgbClr val="654792"/>
                </a:solidFill>
              </a:rPr>
              <a:t>Icon</a:t>
            </a:r>
            <a:r>
              <a:rPr lang="en-US" sz="1078" dirty="0">
                <a:solidFill>
                  <a:schemeClr val="tx1"/>
                </a:solidFill>
              </a:rPr>
              <a:t>=</a:t>
            </a:r>
            <a:r>
              <a:rPr lang="en-US" sz="1078" dirty="0">
                <a:solidFill>
                  <a:srgbClr val="D53A05"/>
                </a:solidFill>
              </a:rPr>
              <a:t>"</a:t>
            </a:r>
            <a:r>
              <a:rPr lang="en-US" sz="1078" dirty="0" err="1">
                <a:solidFill>
                  <a:srgbClr val="D53A05"/>
                </a:solidFill>
              </a:rPr>
              <a:t>Settings.png</a:t>
            </a:r>
            <a:r>
              <a:rPr lang="en-US" sz="1078" dirty="0">
                <a:solidFill>
                  <a:srgbClr val="D53A05"/>
                </a:solidFill>
              </a:rPr>
              <a:t>"</a:t>
            </a:r>
            <a:r>
              <a:rPr lang="en-US" sz="1078" dirty="0">
                <a:solidFill>
                  <a:schemeClr val="tx1"/>
                </a:solidFill>
              </a:rPr>
              <a:t>&gt;</a:t>
            </a:r>
          </a:p>
          <a:p>
            <a:pPr marL="0" indent="0">
              <a:buNone/>
            </a:pPr>
            <a:r>
              <a:rPr lang="fi-FI" sz="1078" dirty="0">
                <a:solidFill>
                  <a:srgbClr val="848684"/>
                </a:solidFill>
              </a:rPr>
              <a:t>    &lt;!-- </a:t>
            </a:r>
            <a:r>
              <a:rPr lang="fi-FI" sz="1078" dirty="0" err="1">
                <a:solidFill>
                  <a:srgbClr val="848684"/>
                </a:solidFill>
              </a:rPr>
              <a:t>Settings</a:t>
            </a:r>
            <a:r>
              <a:rPr lang="fi-FI" sz="1078" dirty="0">
                <a:solidFill>
                  <a:srgbClr val="848684"/>
                </a:solidFill>
              </a:rPr>
              <a:t> --&gt;</a:t>
            </a:r>
          </a:p>
          <a:p>
            <a:pPr marL="0" indent="0">
              <a:buNone/>
            </a:pPr>
            <a:r>
              <a:rPr lang="fi-FI" sz="1078" dirty="0">
                <a:solidFill>
                  <a:schemeClr val="tx1"/>
                </a:solidFill>
              </a:rPr>
              <a:t>&lt;/</a:t>
            </a:r>
            <a:r>
              <a:rPr lang="fi-FI" sz="1078" dirty="0" err="1">
                <a:solidFill>
                  <a:srgbClr val="53954A"/>
                </a:solidFill>
              </a:rPr>
              <a:t>ContentPage</a:t>
            </a:r>
            <a:r>
              <a:rPr lang="fi-FI" sz="1078" dirty="0">
                <a:solidFill>
                  <a:schemeClr val="tx1"/>
                </a:solidFill>
              </a:rPr>
              <a:t>&gt;</a:t>
            </a:r>
          </a:p>
          <a:p>
            <a:pPr marL="0" indent="0">
              <a:buNone/>
            </a:pPr>
            <a:r>
              <a:rPr lang="fi-FI" sz="1078" dirty="0">
                <a:solidFill>
                  <a:schemeClr val="tx1"/>
                </a:solidFill>
              </a:rPr>
              <a:t>&lt;/</a:t>
            </a:r>
            <a:r>
              <a:rPr lang="fi-FI" sz="1078" dirty="0" err="1">
                <a:solidFill>
                  <a:srgbClr val="53954A"/>
                </a:solidFill>
              </a:rPr>
              <a:t>TabbedPage</a:t>
            </a:r>
            <a:r>
              <a:rPr lang="fi-FI" sz="1078" dirty="0" err="1">
                <a:solidFill>
                  <a:schemeClr val="tx1"/>
                </a:solidFill>
              </a:rPr>
              <a:t>.Children</a:t>
            </a:r>
            <a:r>
              <a:rPr lang="fi-FI" sz="1078" dirty="0">
                <a:solidFill>
                  <a:schemeClr val="tx1"/>
                </a:solidFill>
              </a:rPr>
              <a:t>&gt;</a:t>
            </a:r>
            <a:endParaRPr lang="en-US" sz="1078" dirty="0">
              <a:solidFill>
                <a:schemeClr val="tx1"/>
              </a:solidFill>
            </a:endParaRPr>
          </a:p>
        </p:txBody>
      </p:sp>
      <p:sp>
        <p:nvSpPr>
          <p:cNvPr id="3" name="Title 2"/>
          <p:cNvSpPr>
            <a:spLocks noGrp="1"/>
          </p:cNvSpPr>
          <p:nvPr>
            <p:ph type="title"/>
          </p:nvPr>
        </p:nvSpPr>
        <p:spPr/>
        <p:txBody>
          <a:bodyPr/>
          <a:lstStyle/>
          <a:p>
            <a:r>
              <a:rPr lang="en-US" dirty="0"/>
              <a:t>Native UI from shared code</a:t>
            </a:r>
          </a:p>
        </p:txBody>
      </p:sp>
      <p:pic>
        <p:nvPicPr>
          <p:cNvPr id="9" name="Picture 8" descr="example-app@2x.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0298" y="2162801"/>
            <a:ext cx="4855634" cy="3204717"/>
          </a:xfrm>
          <a:prstGeom prst="rect">
            <a:avLst/>
          </a:prstGeom>
        </p:spPr>
      </p:pic>
      <p:sp>
        <p:nvSpPr>
          <p:cNvPr id="15" name="Left Brace 14"/>
          <p:cNvSpPr/>
          <p:nvPr/>
        </p:nvSpPr>
        <p:spPr>
          <a:xfrm>
            <a:off x="5776960" y="1519429"/>
            <a:ext cx="236557" cy="4507025"/>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spTree>
    <p:extLst>
      <p:ext uri="{BB962C8B-B14F-4D97-AF65-F5344CB8AC3E}">
        <p14:creationId xmlns:p14="http://schemas.microsoft.com/office/powerpoint/2010/main" val="41864657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122296" y="-131704"/>
            <a:ext cx="12446000" cy="1825037"/>
          </a:xfrm>
          <a:prstGeom prst="rect">
            <a:avLst/>
          </a:prstGeom>
          <a:solidFill>
            <a:srgbClr val="15304E"/>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a:solidFill>
                <a:srgbClr val="FFFFFF"/>
              </a:solidFill>
            </a:endParaRPr>
          </a:p>
        </p:txBody>
      </p:sp>
      <p:sp>
        <p:nvSpPr>
          <p:cNvPr id="3" name="TextBox 2"/>
          <p:cNvSpPr txBox="1"/>
          <p:nvPr/>
        </p:nvSpPr>
        <p:spPr>
          <a:xfrm>
            <a:off x="359192" y="194989"/>
            <a:ext cx="5264728" cy="904735"/>
          </a:xfrm>
          <a:prstGeom prst="rect">
            <a:avLst/>
          </a:prstGeom>
          <a:noFill/>
        </p:spPr>
        <p:txBody>
          <a:bodyPr wrap="square" rtlCol="0">
            <a:spAutoFit/>
          </a:bodyPr>
          <a:lstStyle/>
          <a:p>
            <a:pPr>
              <a:lnSpc>
                <a:spcPct val="90000"/>
              </a:lnSpc>
            </a:pPr>
            <a:r>
              <a:rPr lang="en-US" sz="2933" dirty="0">
                <a:solidFill>
                  <a:srgbClr val="FFFFFF"/>
                </a:solidFill>
                <a:latin typeface="Segoe UI"/>
                <a:cs typeface="Segoe UI"/>
              </a:rPr>
              <a:t>Which </a:t>
            </a:r>
            <a:r>
              <a:rPr lang="en-US" sz="2933" b="1" dirty="0">
                <a:solidFill>
                  <a:srgbClr val="FFFFFF"/>
                </a:solidFill>
                <a:latin typeface="Segoe UI"/>
                <a:cs typeface="Segoe UI"/>
              </a:rPr>
              <a:t>Xamarin approach</a:t>
            </a:r>
            <a:r>
              <a:rPr lang="en-US" sz="2933" dirty="0">
                <a:solidFill>
                  <a:srgbClr val="FFFFFF"/>
                </a:solidFill>
                <a:latin typeface="Segoe UI"/>
                <a:cs typeface="Segoe UI"/>
              </a:rPr>
              <a:t> is best for your app?</a:t>
            </a:r>
          </a:p>
        </p:txBody>
      </p:sp>
      <p:sp>
        <p:nvSpPr>
          <p:cNvPr id="15" name="TextBox 14"/>
          <p:cNvSpPr txBox="1"/>
          <p:nvPr/>
        </p:nvSpPr>
        <p:spPr>
          <a:xfrm>
            <a:off x="431032" y="3058266"/>
            <a:ext cx="3109577" cy="359009"/>
          </a:xfrm>
          <a:prstGeom prst="rect">
            <a:avLst/>
          </a:prstGeom>
          <a:noFill/>
        </p:spPr>
        <p:txBody>
          <a:bodyPr wrap="square" rtlCol="0">
            <a:spAutoFit/>
          </a:bodyPr>
          <a:lstStyle/>
          <a:p>
            <a:r>
              <a:rPr lang="en-US" sz="1733" b="1" dirty="0" err="1">
                <a:solidFill>
                  <a:srgbClr val="152F4E"/>
                </a:solidFill>
                <a:latin typeface="Segoe UI"/>
                <a:cs typeface="Segoe UI"/>
              </a:rPr>
              <a:t>Xamarin.Forms</a:t>
            </a:r>
            <a:r>
              <a:rPr lang="en-US" sz="1733" b="1" dirty="0">
                <a:solidFill>
                  <a:srgbClr val="152F4E"/>
                </a:solidFill>
                <a:latin typeface="Segoe UI"/>
                <a:cs typeface="Segoe UI"/>
              </a:rPr>
              <a:t> </a:t>
            </a:r>
            <a:r>
              <a:rPr lang="en-US" sz="1733" dirty="0">
                <a:solidFill>
                  <a:srgbClr val="152F4E"/>
                </a:solidFill>
                <a:latin typeface="Segoe UI"/>
                <a:cs typeface="Segoe UI"/>
              </a:rPr>
              <a:t>is best for:</a:t>
            </a:r>
          </a:p>
        </p:txBody>
      </p:sp>
      <p:sp>
        <p:nvSpPr>
          <p:cNvPr id="16" name="TextBox 15"/>
          <p:cNvSpPr txBox="1"/>
          <p:nvPr/>
        </p:nvSpPr>
        <p:spPr>
          <a:xfrm>
            <a:off x="6670706" y="3017215"/>
            <a:ext cx="5203153" cy="412357"/>
          </a:xfrm>
          <a:prstGeom prst="rect">
            <a:avLst/>
          </a:prstGeom>
          <a:noFill/>
        </p:spPr>
        <p:txBody>
          <a:bodyPr wrap="square" rtlCol="0">
            <a:spAutoFit/>
          </a:bodyPr>
          <a:lstStyle/>
          <a:p>
            <a:pPr>
              <a:lnSpc>
                <a:spcPct val="120000"/>
              </a:lnSpc>
            </a:pPr>
            <a:r>
              <a:rPr lang="en-US" sz="1733" b="1" dirty="0" err="1">
                <a:solidFill>
                  <a:srgbClr val="152F4E"/>
                </a:solidFill>
                <a:latin typeface="Segoe UI"/>
                <a:cs typeface="Segoe UI"/>
              </a:rPr>
              <a:t>Xamarin.iOS</a:t>
            </a:r>
            <a:r>
              <a:rPr lang="en-US" sz="1733" b="1" dirty="0">
                <a:solidFill>
                  <a:srgbClr val="152F4E"/>
                </a:solidFill>
                <a:latin typeface="Segoe UI"/>
                <a:cs typeface="Segoe UI"/>
              </a:rPr>
              <a:t> / </a:t>
            </a:r>
            <a:r>
              <a:rPr lang="en-US" sz="1733" b="1" dirty="0" err="1">
                <a:solidFill>
                  <a:srgbClr val="152F4E"/>
                </a:solidFill>
                <a:latin typeface="Segoe UI"/>
                <a:cs typeface="Segoe UI"/>
              </a:rPr>
              <a:t>Xamarin.Android</a:t>
            </a:r>
            <a:r>
              <a:rPr lang="en-US" sz="1733" b="1" dirty="0">
                <a:solidFill>
                  <a:srgbClr val="152F4E"/>
                </a:solidFill>
                <a:latin typeface="Segoe UI"/>
                <a:cs typeface="Segoe UI"/>
              </a:rPr>
              <a:t> </a:t>
            </a:r>
            <a:r>
              <a:rPr lang="en-US" sz="1733" dirty="0">
                <a:solidFill>
                  <a:srgbClr val="152F4E"/>
                </a:solidFill>
                <a:latin typeface="Segoe UI"/>
                <a:cs typeface="Segoe UI"/>
              </a:rPr>
              <a:t>is best for:</a:t>
            </a:r>
          </a:p>
        </p:txBody>
      </p:sp>
      <p:sp>
        <p:nvSpPr>
          <p:cNvPr id="17" name="TextBox 16"/>
          <p:cNvSpPr txBox="1"/>
          <p:nvPr/>
        </p:nvSpPr>
        <p:spPr>
          <a:xfrm>
            <a:off x="656811" y="3735597"/>
            <a:ext cx="4525816" cy="2800767"/>
          </a:xfrm>
          <a:prstGeom prst="rect">
            <a:avLst/>
          </a:prstGeom>
          <a:noFill/>
        </p:spPr>
        <p:txBody>
          <a:bodyPr wrap="square" rtlCol="0">
            <a:spAutoFit/>
          </a:bodyPr>
          <a:lstStyle/>
          <a:p>
            <a:pPr marL="228594" indent="-228594">
              <a:buFont typeface="Arial"/>
              <a:buChar char="•"/>
            </a:pPr>
            <a:r>
              <a:rPr lang="en-US" sz="1600" dirty="0">
                <a:solidFill>
                  <a:srgbClr val="152F4E"/>
                </a:solidFill>
                <a:latin typeface="Segoe UI Semibold"/>
                <a:cs typeface="Segoe UI Semibold"/>
              </a:rPr>
              <a:t>Data entry apps</a:t>
            </a:r>
          </a:p>
          <a:p>
            <a:pPr marL="228594" indent="-228594">
              <a:buFont typeface="Arial"/>
              <a:buChar char="•"/>
            </a:pPr>
            <a:endParaRPr lang="en-US" sz="1600" dirty="0">
              <a:solidFill>
                <a:srgbClr val="152F4E"/>
              </a:solidFill>
              <a:latin typeface="Segoe UI Semibold"/>
              <a:cs typeface="Segoe UI Semibold"/>
            </a:endParaRPr>
          </a:p>
          <a:p>
            <a:pPr marL="228594" indent="-228594">
              <a:buFont typeface="Arial"/>
              <a:buChar char="•"/>
            </a:pPr>
            <a:r>
              <a:rPr lang="en-US" sz="1600" dirty="0">
                <a:solidFill>
                  <a:srgbClr val="152F4E"/>
                </a:solidFill>
                <a:latin typeface="Segoe UI Semibold"/>
                <a:cs typeface="Segoe UI Semibold"/>
              </a:rPr>
              <a:t>Prototypes and proofs-of-concept</a:t>
            </a:r>
          </a:p>
          <a:p>
            <a:pPr marL="228594" indent="-228594">
              <a:buFont typeface="Arial"/>
              <a:buChar char="•"/>
            </a:pPr>
            <a:endParaRPr lang="en-US" sz="1600" dirty="0">
              <a:solidFill>
                <a:srgbClr val="152F4E"/>
              </a:solidFill>
              <a:latin typeface="Segoe UI Semibold"/>
              <a:cs typeface="Segoe UI Semibold"/>
            </a:endParaRPr>
          </a:p>
          <a:p>
            <a:pPr marL="228594" indent="-228594">
              <a:buFont typeface="Arial"/>
              <a:buChar char="•"/>
            </a:pPr>
            <a:r>
              <a:rPr lang="en-US" sz="1600" dirty="0">
                <a:solidFill>
                  <a:srgbClr val="152F4E"/>
                </a:solidFill>
                <a:latin typeface="Segoe UI Semibold"/>
                <a:cs typeface="Segoe UI Semibold"/>
              </a:rPr>
              <a:t>Apps that require little platform-specific functionality</a:t>
            </a:r>
          </a:p>
          <a:p>
            <a:pPr marL="228594" indent="-228594">
              <a:buFont typeface="Arial"/>
              <a:buChar char="•"/>
            </a:pPr>
            <a:endParaRPr lang="en-US" sz="1600" dirty="0">
              <a:solidFill>
                <a:srgbClr val="152F4E"/>
              </a:solidFill>
              <a:latin typeface="Segoe UI Semibold"/>
              <a:cs typeface="Segoe UI Semibold"/>
            </a:endParaRPr>
          </a:p>
          <a:p>
            <a:pPr marL="228594" indent="-228594">
              <a:buFont typeface="Arial"/>
              <a:buChar char="•"/>
            </a:pPr>
            <a:r>
              <a:rPr lang="en-US" sz="1600" dirty="0">
                <a:solidFill>
                  <a:srgbClr val="152F4E"/>
                </a:solidFill>
                <a:latin typeface="Segoe UI Semibold"/>
                <a:cs typeface="Segoe UI Semibold"/>
              </a:rPr>
              <a:t>Apps where code sharing is more important than custom UI</a:t>
            </a:r>
          </a:p>
          <a:p>
            <a:pPr marL="228594" indent="-228594">
              <a:buFont typeface="Arial"/>
              <a:buChar char="•"/>
            </a:pPr>
            <a:endParaRPr lang="en-US" sz="1600" dirty="0">
              <a:solidFill>
                <a:srgbClr val="152F4E"/>
              </a:solidFill>
              <a:latin typeface="Segoe UI Semibold"/>
              <a:cs typeface="Segoe UI Semibold"/>
            </a:endParaRPr>
          </a:p>
          <a:p>
            <a:pPr marL="228594" indent="-228594">
              <a:buFont typeface="Arial"/>
              <a:buChar char="•"/>
            </a:pPr>
            <a:endParaRPr lang="en-US" sz="1600" dirty="0">
              <a:solidFill>
                <a:srgbClr val="152F4E"/>
              </a:solidFill>
              <a:latin typeface="Segoe UI Semibold"/>
              <a:cs typeface="Segoe UI Semibold"/>
            </a:endParaRPr>
          </a:p>
        </p:txBody>
      </p:sp>
      <p:cxnSp>
        <p:nvCxnSpPr>
          <p:cNvPr id="31" name="Straight Connector 30"/>
          <p:cNvCxnSpPr/>
          <p:nvPr/>
        </p:nvCxnSpPr>
        <p:spPr>
          <a:xfrm>
            <a:off x="533656" y="3622707"/>
            <a:ext cx="0" cy="2699071"/>
          </a:xfrm>
          <a:prstGeom prst="line">
            <a:avLst/>
          </a:prstGeom>
          <a:ln w="12700" cmpd="sng">
            <a:solidFill>
              <a:srgbClr val="3498DB"/>
            </a:solidFill>
          </a:ln>
        </p:spPr>
        <p:style>
          <a:lnRef idx="1">
            <a:schemeClr val="dk1"/>
          </a:lnRef>
          <a:fillRef idx="0">
            <a:schemeClr val="dk1"/>
          </a:fillRef>
          <a:effectRef idx="0">
            <a:schemeClr val="dk1"/>
          </a:effectRef>
          <a:fontRef idx="minor">
            <a:schemeClr val="tx1"/>
          </a:fontRef>
        </p:style>
      </p:cxnSp>
      <p:sp>
        <p:nvSpPr>
          <p:cNvPr id="33" name="TextBox 32"/>
          <p:cNvSpPr txBox="1"/>
          <p:nvPr/>
        </p:nvSpPr>
        <p:spPr>
          <a:xfrm>
            <a:off x="1013433" y="6137906"/>
            <a:ext cx="3109577" cy="318100"/>
          </a:xfrm>
          <a:prstGeom prst="rect">
            <a:avLst/>
          </a:prstGeom>
          <a:noFill/>
        </p:spPr>
        <p:txBody>
          <a:bodyPr wrap="square" rtlCol="0">
            <a:spAutoFit/>
          </a:bodyPr>
          <a:lstStyle/>
          <a:p>
            <a:r>
              <a:rPr lang="en-US" sz="1467" b="1" dirty="0">
                <a:solidFill>
                  <a:srgbClr val="3498DB"/>
                </a:solidFill>
                <a:latin typeface="Segoe UI"/>
                <a:cs typeface="Segoe UI"/>
              </a:rPr>
              <a:t>Learn more: </a:t>
            </a:r>
            <a:r>
              <a:rPr lang="en-US" sz="1467" dirty="0" err="1">
                <a:solidFill>
                  <a:srgbClr val="3498DB"/>
                </a:solidFill>
                <a:latin typeface="Segoe UI"/>
                <a:cs typeface="Segoe UI"/>
              </a:rPr>
              <a:t>xamarin.com</a:t>
            </a:r>
            <a:r>
              <a:rPr lang="en-US" sz="1467" dirty="0">
                <a:solidFill>
                  <a:srgbClr val="3498DB"/>
                </a:solidFill>
                <a:latin typeface="Segoe UI"/>
                <a:cs typeface="Segoe UI"/>
              </a:rPr>
              <a:t>/forms</a:t>
            </a:r>
          </a:p>
        </p:txBody>
      </p:sp>
      <p:sp>
        <p:nvSpPr>
          <p:cNvPr id="34" name="TextBox 33"/>
          <p:cNvSpPr txBox="1"/>
          <p:nvPr/>
        </p:nvSpPr>
        <p:spPr>
          <a:xfrm>
            <a:off x="7286464" y="6066923"/>
            <a:ext cx="3417457" cy="318100"/>
          </a:xfrm>
          <a:prstGeom prst="rect">
            <a:avLst/>
          </a:prstGeom>
          <a:noFill/>
        </p:spPr>
        <p:txBody>
          <a:bodyPr wrap="square" rtlCol="0">
            <a:spAutoFit/>
          </a:bodyPr>
          <a:lstStyle/>
          <a:p>
            <a:r>
              <a:rPr lang="en-US" sz="1467" b="1" dirty="0">
                <a:solidFill>
                  <a:srgbClr val="3498DB"/>
                </a:solidFill>
                <a:latin typeface="Segoe UI"/>
                <a:cs typeface="Segoe UI"/>
              </a:rPr>
              <a:t>Learn more: </a:t>
            </a:r>
            <a:r>
              <a:rPr lang="en-US" sz="1467" dirty="0" err="1">
                <a:solidFill>
                  <a:srgbClr val="3498DB"/>
                </a:solidFill>
                <a:latin typeface="Segoe UI"/>
                <a:cs typeface="Segoe UI"/>
              </a:rPr>
              <a:t>xamarin.com</a:t>
            </a:r>
            <a:r>
              <a:rPr lang="en-US" sz="1467" dirty="0">
                <a:solidFill>
                  <a:srgbClr val="3498DB"/>
                </a:solidFill>
                <a:latin typeface="Segoe UI"/>
                <a:cs typeface="Segoe UI"/>
              </a:rPr>
              <a:t>/platform</a:t>
            </a:r>
          </a:p>
        </p:txBody>
      </p:sp>
      <p:sp>
        <p:nvSpPr>
          <p:cNvPr id="36" name="TextBox 35"/>
          <p:cNvSpPr txBox="1"/>
          <p:nvPr/>
        </p:nvSpPr>
        <p:spPr>
          <a:xfrm>
            <a:off x="6937535" y="3735597"/>
            <a:ext cx="4628445" cy="2554545"/>
          </a:xfrm>
          <a:prstGeom prst="rect">
            <a:avLst/>
          </a:prstGeom>
          <a:noFill/>
        </p:spPr>
        <p:txBody>
          <a:bodyPr wrap="square" rtlCol="0">
            <a:spAutoFit/>
          </a:bodyPr>
          <a:lstStyle/>
          <a:p>
            <a:pPr marL="228594" indent="-228594">
              <a:buFont typeface="Arial"/>
              <a:buChar char="•"/>
            </a:pPr>
            <a:r>
              <a:rPr lang="en-US" sz="1600" dirty="0">
                <a:solidFill>
                  <a:srgbClr val="152F4E"/>
                </a:solidFill>
                <a:latin typeface="Segoe UI Semibold"/>
                <a:cs typeface="Segoe UI Semibold"/>
              </a:rPr>
              <a:t>Apps that require specialized interaction</a:t>
            </a:r>
          </a:p>
          <a:p>
            <a:pPr marL="228594" indent="-228594">
              <a:buFont typeface="Arial"/>
              <a:buChar char="•"/>
            </a:pPr>
            <a:endParaRPr lang="en-US" sz="1600" dirty="0">
              <a:solidFill>
                <a:srgbClr val="152F4E"/>
              </a:solidFill>
              <a:latin typeface="Segoe UI Semibold"/>
              <a:cs typeface="Segoe UI Semibold"/>
            </a:endParaRPr>
          </a:p>
          <a:p>
            <a:pPr marL="228594" indent="-228594">
              <a:buFont typeface="Arial"/>
              <a:buChar char="•"/>
            </a:pPr>
            <a:r>
              <a:rPr lang="en-US" sz="1600" dirty="0">
                <a:solidFill>
                  <a:srgbClr val="152F4E"/>
                </a:solidFill>
                <a:latin typeface="Segoe UI Semibold"/>
                <a:cs typeface="Segoe UI Semibold"/>
              </a:rPr>
              <a:t>Apps with highly polished design</a:t>
            </a:r>
          </a:p>
          <a:p>
            <a:pPr marL="228594" indent="-228594">
              <a:buFont typeface="Arial"/>
              <a:buChar char="•"/>
            </a:pPr>
            <a:endParaRPr lang="en-US" sz="1600" dirty="0">
              <a:solidFill>
                <a:srgbClr val="152F4E"/>
              </a:solidFill>
              <a:latin typeface="Segoe UI Semibold"/>
              <a:cs typeface="Segoe UI Semibold"/>
            </a:endParaRPr>
          </a:p>
          <a:p>
            <a:pPr marL="228594" indent="-228594">
              <a:buFont typeface="Arial"/>
              <a:buChar char="•"/>
            </a:pPr>
            <a:r>
              <a:rPr lang="en-US" sz="1600" dirty="0">
                <a:solidFill>
                  <a:srgbClr val="152F4E"/>
                </a:solidFill>
                <a:latin typeface="Segoe UI Semibold"/>
                <a:cs typeface="Segoe UI Semibold"/>
              </a:rPr>
              <a:t>Apps that use many platform-specific APIs</a:t>
            </a:r>
          </a:p>
          <a:p>
            <a:pPr marL="228594" indent="-228594">
              <a:buFont typeface="Arial"/>
              <a:buChar char="•"/>
            </a:pPr>
            <a:endParaRPr lang="en-US" sz="1600" dirty="0">
              <a:solidFill>
                <a:srgbClr val="152F4E"/>
              </a:solidFill>
              <a:latin typeface="Segoe UI Semibold"/>
              <a:cs typeface="Segoe UI Semibold"/>
            </a:endParaRPr>
          </a:p>
          <a:p>
            <a:pPr marL="228594" indent="-228594">
              <a:buFont typeface="Arial"/>
              <a:buChar char="•"/>
            </a:pPr>
            <a:r>
              <a:rPr lang="en-US" sz="1600" dirty="0">
                <a:solidFill>
                  <a:srgbClr val="152F4E"/>
                </a:solidFill>
                <a:latin typeface="Segoe UI Semibold"/>
                <a:cs typeface="Segoe UI Semibold"/>
              </a:rPr>
              <a:t>Apps where custom UI is more important than code sharing</a:t>
            </a:r>
          </a:p>
          <a:p>
            <a:pPr marL="228594" indent="-228594">
              <a:buFont typeface="Arial"/>
              <a:buChar char="•"/>
            </a:pPr>
            <a:endParaRPr lang="en-US" sz="1600" dirty="0">
              <a:solidFill>
                <a:srgbClr val="152F4E"/>
              </a:solidFill>
              <a:latin typeface="Segoe UI Semibold"/>
              <a:cs typeface="Segoe UI Semibold"/>
            </a:endParaRPr>
          </a:p>
          <a:p>
            <a:pPr marL="228594" indent="-228594">
              <a:buFont typeface="Arial"/>
              <a:buChar char="•"/>
            </a:pPr>
            <a:endParaRPr lang="en-US" sz="1600" dirty="0">
              <a:solidFill>
                <a:srgbClr val="152F4E"/>
              </a:solidFill>
              <a:latin typeface="Segoe UI Semibold"/>
              <a:cs typeface="Segoe UI Semibold"/>
            </a:endParaRPr>
          </a:p>
        </p:txBody>
      </p:sp>
      <p:pic>
        <p:nvPicPr>
          <p:cNvPr id="43" name="Picture 4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6705" y="1276157"/>
            <a:ext cx="1013236" cy="1741055"/>
          </a:xfrm>
          <a:prstGeom prst="rect">
            <a:avLst/>
          </a:prstGeom>
        </p:spPr>
      </p:pic>
      <p:pic>
        <p:nvPicPr>
          <p:cNvPr id="44" name="Picture 4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122611" y="1276158"/>
            <a:ext cx="993077" cy="1730791"/>
          </a:xfrm>
          <a:prstGeom prst="rect">
            <a:avLst/>
          </a:prstGeom>
        </p:spPr>
      </p:pic>
      <p:pic>
        <p:nvPicPr>
          <p:cNvPr id="45" name="Picture 4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770745" y="1276158"/>
            <a:ext cx="1007264" cy="1730791"/>
          </a:xfrm>
          <a:prstGeom prst="rect">
            <a:avLst/>
          </a:prstGeom>
        </p:spPr>
      </p:pic>
      <p:cxnSp>
        <p:nvCxnSpPr>
          <p:cNvPr id="47" name="Straight Connector 46"/>
          <p:cNvCxnSpPr/>
          <p:nvPr/>
        </p:nvCxnSpPr>
        <p:spPr>
          <a:xfrm flipH="1">
            <a:off x="533657" y="3622707"/>
            <a:ext cx="4238464" cy="10264"/>
          </a:xfrm>
          <a:prstGeom prst="line">
            <a:avLst/>
          </a:prstGeom>
          <a:ln w="12700" cmpd="sng">
            <a:solidFill>
              <a:srgbClr val="3498DB"/>
            </a:solidFill>
          </a:ln>
        </p:spPr>
        <p:style>
          <a:lnRef idx="1">
            <a:schemeClr val="dk1"/>
          </a:lnRef>
          <a:fillRef idx="0">
            <a:schemeClr val="dk1"/>
          </a:fillRef>
          <a:effectRef idx="0">
            <a:schemeClr val="dk1"/>
          </a:effectRef>
          <a:fontRef idx="minor">
            <a:schemeClr val="tx1"/>
          </a:fontRef>
        </p:style>
      </p:cxnSp>
      <p:pic>
        <p:nvPicPr>
          <p:cNvPr id="51" name="Picture 5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765726" y="1296684"/>
            <a:ext cx="995319" cy="1710265"/>
          </a:xfrm>
          <a:prstGeom prst="rect">
            <a:avLst/>
          </a:prstGeom>
        </p:spPr>
      </p:pic>
      <p:pic>
        <p:nvPicPr>
          <p:cNvPr id="52" name="Picture 51"/>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8438447" y="1296684"/>
            <a:ext cx="981300" cy="1710265"/>
          </a:xfrm>
          <a:prstGeom prst="rect">
            <a:avLst/>
          </a:prstGeom>
        </p:spPr>
      </p:pic>
      <p:pic>
        <p:nvPicPr>
          <p:cNvPr id="53" name="Picture 5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0060029" y="1296684"/>
            <a:ext cx="995319" cy="1710265"/>
          </a:xfrm>
          <a:prstGeom prst="rect">
            <a:avLst/>
          </a:prstGeom>
        </p:spPr>
      </p:pic>
      <p:cxnSp>
        <p:nvCxnSpPr>
          <p:cNvPr id="54" name="Straight Connector 53"/>
          <p:cNvCxnSpPr/>
          <p:nvPr/>
        </p:nvCxnSpPr>
        <p:spPr>
          <a:xfrm>
            <a:off x="6804121" y="3622707"/>
            <a:ext cx="0" cy="2652035"/>
          </a:xfrm>
          <a:prstGeom prst="line">
            <a:avLst/>
          </a:prstGeom>
          <a:ln w="12700" cmpd="sng">
            <a:solidFill>
              <a:srgbClr val="3498DB"/>
            </a:solidFill>
          </a:ln>
        </p:spPr>
        <p:style>
          <a:lnRef idx="1">
            <a:schemeClr val="dk1"/>
          </a:lnRef>
          <a:fillRef idx="0">
            <a:schemeClr val="dk1"/>
          </a:fillRef>
          <a:effectRef idx="0">
            <a:schemeClr val="dk1"/>
          </a:effectRef>
          <a:fontRef idx="minor">
            <a:schemeClr val="tx1"/>
          </a:fontRef>
        </p:style>
      </p:cxnSp>
      <p:cxnSp>
        <p:nvCxnSpPr>
          <p:cNvPr id="55" name="Straight Connector 54"/>
          <p:cNvCxnSpPr/>
          <p:nvPr/>
        </p:nvCxnSpPr>
        <p:spPr>
          <a:xfrm flipH="1">
            <a:off x="6804123" y="3622707"/>
            <a:ext cx="4238464" cy="10264"/>
          </a:xfrm>
          <a:prstGeom prst="line">
            <a:avLst/>
          </a:prstGeom>
          <a:ln w="12700" cmpd="sng">
            <a:solidFill>
              <a:srgbClr val="3498DB"/>
            </a:solidFill>
          </a:ln>
        </p:spPr>
        <p:style>
          <a:lnRef idx="1">
            <a:schemeClr val="dk1"/>
          </a:lnRef>
          <a:fillRef idx="0">
            <a:schemeClr val="dk1"/>
          </a:fillRef>
          <a:effectRef idx="0">
            <a:schemeClr val="dk1"/>
          </a:effectRef>
          <a:fontRef idx="minor">
            <a:schemeClr val="tx1"/>
          </a:fontRef>
        </p:style>
      </p:cxnSp>
      <p:cxnSp>
        <p:nvCxnSpPr>
          <p:cNvPr id="60" name="Straight Connector 59"/>
          <p:cNvCxnSpPr>
            <a:endCxn id="33" idx="1"/>
          </p:cNvCxnSpPr>
          <p:nvPr/>
        </p:nvCxnSpPr>
        <p:spPr>
          <a:xfrm flipV="1">
            <a:off x="545629" y="6296956"/>
            <a:ext cx="467804" cy="15416"/>
          </a:xfrm>
          <a:prstGeom prst="line">
            <a:avLst/>
          </a:prstGeom>
          <a:ln w="12700" cmpd="sng">
            <a:solidFill>
              <a:srgbClr val="3498DB"/>
            </a:solidFill>
            <a:headEnd type="none"/>
            <a:tailEnd type="triangle"/>
          </a:ln>
        </p:spPr>
        <p:style>
          <a:lnRef idx="1">
            <a:schemeClr val="dk1"/>
          </a:lnRef>
          <a:fillRef idx="0">
            <a:schemeClr val="dk1"/>
          </a:fillRef>
          <a:effectRef idx="0">
            <a:schemeClr val="dk1"/>
          </a:effectRef>
          <a:fontRef idx="minor">
            <a:schemeClr val="tx1"/>
          </a:fontRef>
        </p:style>
      </p:cxnSp>
      <p:cxnSp>
        <p:nvCxnSpPr>
          <p:cNvPr id="71" name="Straight Connector 70"/>
          <p:cNvCxnSpPr/>
          <p:nvPr/>
        </p:nvCxnSpPr>
        <p:spPr>
          <a:xfrm flipV="1">
            <a:off x="6801555" y="6265277"/>
            <a:ext cx="467803" cy="57"/>
          </a:xfrm>
          <a:prstGeom prst="line">
            <a:avLst/>
          </a:prstGeom>
          <a:ln w="12700" cmpd="sng">
            <a:solidFill>
              <a:srgbClr val="3498DB"/>
            </a:solidFill>
            <a:headEnd type="non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716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5665" y="301814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t>What is Native?</a:t>
            </a:r>
          </a:p>
        </p:txBody>
      </p:sp>
    </p:spTree>
    <p:extLst>
      <p:ext uri="{BB962C8B-B14F-4D97-AF65-F5344CB8AC3E}">
        <p14:creationId xmlns:p14="http://schemas.microsoft.com/office/powerpoint/2010/main" val="179303902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941" y="4122982"/>
            <a:ext cx="2166358" cy="899537"/>
          </a:xfrm>
        </p:spPr>
        <p:txBody>
          <a:bodyPr>
            <a:noAutofit/>
          </a:bodyPr>
          <a:lstStyle/>
          <a:p>
            <a:pPr algn="r"/>
            <a:r>
              <a:rPr lang="en-US" dirty="0">
                <a:solidFill>
                  <a:schemeClr val="tx1"/>
                </a:solidFill>
              </a:rPr>
              <a:t>Layouts</a:t>
            </a:r>
          </a:p>
        </p:txBody>
      </p:sp>
      <p:sp>
        <p:nvSpPr>
          <p:cNvPr id="20" name="Title 1"/>
          <p:cNvSpPr txBox="1">
            <a:spLocks/>
          </p:cNvSpPr>
          <p:nvPr/>
        </p:nvSpPr>
        <p:spPr>
          <a:xfrm>
            <a:off x="343941" y="1583112"/>
            <a:ext cx="216635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4705" dirty="0">
                <a:solidFill>
                  <a:schemeClr val="tx1"/>
                </a:solidFill>
              </a:rPr>
              <a:t>Pages</a:t>
            </a:r>
          </a:p>
        </p:txBody>
      </p:sp>
      <p:grpSp>
        <p:nvGrpSpPr>
          <p:cNvPr id="12" name="Group 11"/>
          <p:cNvGrpSpPr/>
          <p:nvPr/>
        </p:nvGrpSpPr>
        <p:grpSpPr>
          <a:xfrm>
            <a:off x="2659709" y="3657131"/>
            <a:ext cx="8691343" cy="2252236"/>
            <a:chOff x="2738440" y="3806168"/>
            <a:chExt cx="8865623" cy="2297398"/>
          </a:xfrm>
        </p:grpSpPr>
        <p:sp>
          <p:nvSpPr>
            <p:cNvPr id="21" name="TextBox 20"/>
            <p:cNvSpPr txBox="1"/>
            <p:nvPr/>
          </p:nvSpPr>
          <p:spPr>
            <a:xfrm>
              <a:off x="2767564" y="5826567"/>
              <a:ext cx="958996" cy="276999"/>
            </a:xfrm>
            <a:prstGeom prst="rect">
              <a:avLst/>
            </a:prstGeom>
            <a:noFill/>
          </p:spPr>
          <p:txBody>
            <a:bodyPr wrap="square" rtlCol="0">
              <a:spAutoFit/>
            </a:bodyPr>
            <a:lstStyle/>
            <a:p>
              <a:pPr algn="ctr"/>
              <a:r>
                <a:rPr lang="en-US" sz="1176" dirty="0">
                  <a:cs typeface="Helvetica"/>
                </a:rPr>
                <a:t>Stack</a:t>
              </a:r>
            </a:p>
          </p:txBody>
        </p:sp>
        <p:sp>
          <p:nvSpPr>
            <p:cNvPr id="5" name="TextBox 4"/>
            <p:cNvSpPr txBox="1"/>
            <p:nvPr/>
          </p:nvSpPr>
          <p:spPr>
            <a:xfrm>
              <a:off x="4060566" y="5825526"/>
              <a:ext cx="958996" cy="276999"/>
            </a:xfrm>
            <a:prstGeom prst="rect">
              <a:avLst/>
            </a:prstGeom>
            <a:noFill/>
          </p:spPr>
          <p:txBody>
            <a:bodyPr wrap="square" rtlCol="0">
              <a:spAutoFit/>
            </a:bodyPr>
            <a:lstStyle/>
            <a:p>
              <a:pPr algn="ctr"/>
              <a:r>
                <a:rPr lang="en-US" sz="1176" dirty="0">
                  <a:cs typeface="Helvetica"/>
                </a:rPr>
                <a:t>Absolute</a:t>
              </a:r>
            </a:p>
          </p:txBody>
        </p:sp>
        <p:sp>
          <p:nvSpPr>
            <p:cNvPr id="6" name="TextBox 5"/>
            <p:cNvSpPr txBox="1"/>
            <p:nvPr/>
          </p:nvSpPr>
          <p:spPr>
            <a:xfrm>
              <a:off x="5382425" y="5825526"/>
              <a:ext cx="958996" cy="276999"/>
            </a:xfrm>
            <a:prstGeom prst="rect">
              <a:avLst/>
            </a:prstGeom>
            <a:noFill/>
          </p:spPr>
          <p:txBody>
            <a:bodyPr wrap="square" rtlCol="0">
              <a:spAutoFit/>
            </a:bodyPr>
            <a:lstStyle/>
            <a:p>
              <a:pPr algn="ctr"/>
              <a:r>
                <a:rPr lang="en-US" sz="1176" dirty="0">
                  <a:cs typeface="Helvetica"/>
                </a:rPr>
                <a:t>Relative</a:t>
              </a:r>
            </a:p>
          </p:txBody>
        </p:sp>
        <p:sp>
          <p:nvSpPr>
            <p:cNvPr id="8" name="TextBox 7"/>
            <p:cNvSpPr txBox="1"/>
            <p:nvPr/>
          </p:nvSpPr>
          <p:spPr>
            <a:xfrm>
              <a:off x="6695646" y="5825526"/>
              <a:ext cx="958996" cy="276999"/>
            </a:xfrm>
            <a:prstGeom prst="rect">
              <a:avLst/>
            </a:prstGeom>
            <a:noFill/>
          </p:spPr>
          <p:txBody>
            <a:bodyPr wrap="square" rtlCol="0">
              <a:spAutoFit/>
            </a:bodyPr>
            <a:lstStyle/>
            <a:p>
              <a:pPr algn="ctr"/>
              <a:r>
                <a:rPr lang="en-US" sz="1176" dirty="0">
                  <a:cs typeface="Helvetica"/>
                </a:rPr>
                <a:t>Grid</a:t>
              </a:r>
            </a:p>
          </p:txBody>
        </p:sp>
        <p:sp>
          <p:nvSpPr>
            <p:cNvPr id="9" name="TextBox 8"/>
            <p:cNvSpPr txBox="1"/>
            <p:nvPr/>
          </p:nvSpPr>
          <p:spPr>
            <a:xfrm>
              <a:off x="7945436" y="5824485"/>
              <a:ext cx="1081863" cy="276999"/>
            </a:xfrm>
            <a:prstGeom prst="rect">
              <a:avLst/>
            </a:prstGeom>
            <a:noFill/>
          </p:spPr>
          <p:txBody>
            <a:bodyPr wrap="square" rtlCol="0">
              <a:spAutoFit/>
            </a:bodyPr>
            <a:lstStyle/>
            <a:p>
              <a:pPr algn="ctr"/>
              <a:r>
                <a:rPr lang="en-US" sz="1176" dirty="0" err="1">
                  <a:cs typeface="Helvetica"/>
                </a:rPr>
                <a:t>ContentView</a:t>
              </a:r>
              <a:endParaRPr lang="en-US" sz="1176" dirty="0">
                <a:cs typeface="Helvetica"/>
              </a:endParaRPr>
            </a:p>
          </p:txBody>
        </p:sp>
        <p:sp>
          <p:nvSpPr>
            <p:cNvPr id="10" name="TextBox 9"/>
            <p:cNvSpPr txBox="1"/>
            <p:nvPr/>
          </p:nvSpPr>
          <p:spPr>
            <a:xfrm>
              <a:off x="9313962" y="5824485"/>
              <a:ext cx="958996" cy="276999"/>
            </a:xfrm>
            <a:prstGeom prst="rect">
              <a:avLst/>
            </a:prstGeom>
            <a:noFill/>
          </p:spPr>
          <p:txBody>
            <a:bodyPr wrap="square" rtlCol="0">
              <a:spAutoFit/>
            </a:bodyPr>
            <a:lstStyle/>
            <a:p>
              <a:pPr algn="ctr"/>
              <a:r>
                <a:rPr lang="en-US" sz="1176" dirty="0" err="1">
                  <a:cs typeface="Helvetica"/>
                </a:rPr>
                <a:t>ScrollView</a:t>
              </a:r>
              <a:endParaRPr lang="en-US" sz="1176" dirty="0">
                <a:cs typeface="Helvetica"/>
              </a:endParaRPr>
            </a:p>
          </p:txBody>
        </p:sp>
        <p:sp>
          <p:nvSpPr>
            <p:cNvPr id="11" name="TextBox 10"/>
            <p:cNvSpPr txBox="1"/>
            <p:nvPr/>
          </p:nvSpPr>
          <p:spPr>
            <a:xfrm>
              <a:off x="10645067" y="5826567"/>
              <a:ext cx="958996" cy="276999"/>
            </a:xfrm>
            <a:prstGeom prst="rect">
              <a:avLst/>
            </a:prstGeom>
            <a:noFill/>
          </p:spPr>
          <p:txBody>
            <a:bodyPr wrap="square" rtlCol="0">
              <a:spAutoFit/>
            </a:bodyPr>
            <a:lstStyle/>
            <a:p>
              <a:pPr algn="ctr"/>
              <a:r>
                <a:rPr lang="en-US" sz="1176" dirty="0">
                  <a:cs typeface="Helvetica"/>
                </a:rPr>
                <a:t>Frame</a:t>
              </a:r>
            </a:p>
          </p:txBody>
        </p:sp>
        <p:pic>
          <p:nvPicPr>
            <p:cNvPr id="25" name="Picture 2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8440" y="3806168"/>
              <a:ext cx="8851570" cy="1934232"/>
            </a:xfrm>
            <a:prstGeom prst="rect">
              <a:avLst/>
            </a:prstGeom>
          </p:spPr>
        </p:pic>
      </p:grpSp>
      <p:grpSp>
        <p:nvGrpSpPr>
          <p:cNvPr id="4" name="Group 3"/>
          <p:cNvGrpSpPr/>
          <p:nvPr/>
        </p:nvGrpSpPr>
        <p:grpSpPr>
          <a:xfrm>
            <a:off x="2672159" y="1062873"/>
            <a:ext cx="6152782" cy="2070068"/>
            <a:chOff x="2751141" y="1159889"/>
            <a:chExt cx="6276158" cy="2111577"/>
          </a:xfrm>
        </p:grpSpPr>
        <p:pic>
          <p:nvPicPr>
            <p:cNvPr id="22" name="Picture 2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51141" y="1159889"/>
              <a:ext cx="6215058" cy="1711867"/>
            </a:xfrm>
            <a:prstGeom prst="rect">
              <a:avLst/>
            </a:prstGeom>
          </p:spPr>
        </p:pic>
        <p:sp>
          <p:nvSpPr>
            <p:cNvPr id="26" name="TextBox 25"/>
            <p:cNvSpPr txBox="1"/>
            <p:nvPr/>
          </p:nvSpPr>
          <p:spPr>
            <a:xfrm>
              <a:off x="2767564" y="2994467"/>
              <a:ext cx="958996" cy="276999"/>
            </a:xfrm>
            <a:prstGeom prst="rect">
              <a:avLst/>
            </a:prstGeom>
            <a:noFill/>
          </p:spPr>
          <p:txBody>
            <a:bodyPr wrap="square" rtlCol="0">
              <a:spAutoFit/>
            </a:bodyPr>
            <a:lstStyle/>
            <a:p>
              <a:pPr algn="ctr"/>
              <a:r>
                <a:rPr lang="en-US" sz="1176" dirty="0">
                  <a:cs typeface="Helvetica"/>
                </a:rPr>
                <a:t>Content</a:t>
              </a:r>
            </a:p>
          </p:txBody>
        </p:sp>
        <p:sp>
          <p:nvSpPr>
            <p:cNvPr id="27" name="TextBox 26"/>
            <p:cNvSpPr txBox="1"/>
            <p:nvPr/>
          </p:nvSpPr>
          <p:spPr>
            <a:xfrm>
              <a:off x="3997066" y="2993426"/>
              <a:ext cx="1082934" cy="276999"/>
            </a:xfrm>
            <a:prstGeom prst="rect">
              <a:avLst/>
            </a:prstGeom>
            <a:noFill/>
          </p:spPr>
          <p:txBody>
            <a:bodyPr wrap="square" rtlCol="0">
              <a:spAutoFit/>
            </a:bodyPr>
            <a:lstStyle/>
            <a:p>
              <a:pPr algn="ctr"/>
              <a:r>
                <a:rPr lang="en-US" sz="1176" dirty="0">
                  <a:cs typeface="Helvetica"/>
                </a:rPr>
                <a:t>MasterDetail</a:t>
              </a:r>
            </a:p>
          </p:txBody>
        </p:sp>
        <p:sp>
          <p:nvSpPr>
            <p:cNvPr id="28" name="TextBox 27"/>
            <p:cNvSpPr txBox="1"/>
            <p:nvPr/>
          </p:nvSpPr>
          <p:spPr>
            <a:xfrm>
              <a:off x="5382425" y="2993426"/>
              <a:ext cx="958996" cy="276999"/>
            </a:xfrm>
            <a:prstGeom prst="rect">
              <a:avLst/>
            </a:prstGeom>
            <a:noFill/>
          </p:spPr>
          <p:txBody>
            <a:bodyPr wrap="square" rtlCol="0">
              <a:spAutoFit/>
            </a:bodyPr>
            <a:lstStyle/>
            <a:p>
              <a:pPr algn="ctr"/>
              <a:r>
                <a:rPr lang="en-US" sz="1176" dirty="0">
                  <a:cs typeface="Helvetica"/>
                </a:rPr>
                <a:t>Navigation</a:t>
              </a:r>
            </a:p>
          </p:txBody>
        </p:sp>
        <p:sp>
          <p:nvSpPr>
            <p:cNvPr id="29" name="TextBox 28"/>
            <p:cNvSpPr txBox="1"/>
            <p:nvPr/>
          </p:nvSpPr>
          <p:spPr>
            <a:xfrm>
              <a:off x="6695646" y="2993426"/>
              <a:ext cx="958996" cy="276999"/>
            </a:xfrm>
            <a:prstGeom prst="rect">
              <a:avLst/>
            </a:prstGeom>
            <a:noFill/>
          </p:spPr>
          <p:txBody>
            <a:bodyPr wrap="square" rtlCol="0">
              <a:spAutoFit/>
            </a:bodyPr>
            <a:lstStyle/>
            <a:p>
              <a:pPr algn="ctr"/>
              <a:r>
                <a:rPr lang="en-US" sz="1176" dirty="0">
                  <a:cs typeface="Helvetica"/>
                </a:rPr>
                <a:t>Tabbed</a:t>
              </a:r>
            </a:p>
          </p:txBody>
        </p:sp>
        <p:sp>
          <p:nvSpPr>
            <p:cNvPr id="30" name="TextBox 29"/>
            <p:cNvSpPr txBox="1"/>
            <p:nvPr/>
          </p:nvSpPr>
          <p:spPr>
            <a:xfrm>
              <a:off x="7945436" y="2992385"/>
              <a:ext cx="1081863" cy="276999"/>
            </a:xfrm>
            <a:prstGeom prst="rect">
              <a:avLst/>
            </a:prstGeom>
            <a:noFill/>
          </p:spPr>
          <p:txBody>
            <a:bodyPr wrap="square" rtlCol="0">
              <a:spAutoFit/>
            </a:bodyPr>
            <a:lstStyle/>
            <a:p>
              <a:pPr algn="ctr"/>
              <a:r>
                <a:rPr lang="en-US" sz="1176" dirty="0" err="1">
                  <a:cs typeface="Helvetica"/>
                </a:rPr>
                <a:t>Carousel</a:t>
              </a:r>
              <a:endParaRPr lang="en-US" sz="1176" dirty="0">
                <a:cs typeface="Helvetica"/>
              </a:endParaRPr>
            </a:p>
          </p:txBody>
        </p:sp>
      </p:grpSp>
    </p:spTree>
    <p:extLst>
      <p:ext uri="{BB962C8B-B14F-4D97-AF65-F5344CB8AC3E}">
        <p14:creationId xmlns:p14="http://schemas.microsoft.com/office/powerpoint/2010/main" val="125627337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90224"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ActivityIndicator</a:t>
            </a:r>
            <a:endParaRPr lang="en-US" sz="1765" dirty="0">
              <a:solidFill>
                <a:schemeClr val="bg2"/>
              </a:solidFill>
              <a:cs typeface="Helvetica Light"/>
            </a:endParaRPr>
          </a:p>
        </p:txBody>
      </p:sp>
      <p:sp>
        <p:nvSpPr>
          <p:cNvPr id="11" name="Rounded Rectangle 10"/>
          <p:cNvSpPr/>
          <p:nvPr/>
        </p:nvSpPr>
        <p:spPr>
          <a:xfrm>
            <a:off x="2774808"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BoxView</a:t>
            </a:r>
            <a:endParaRPr lang="en-US" sz="1765" dirty="0">
              <a:solidFill>
                <a:schemeClr val="bg2"/>
              </a:solidFill>
              <a:cs typeface="Helvetica Light"/>
            </a:endParaRPr>
          </a:p>
        </p:txBody>
      </p:sp>
      <p:sp>
        <p:nvSpPr>
          <p:cNvPr id="12" name="Rounded Rectangle 11"/>
          <p:cNvSpPr/>
          <p:nvPr/>
        </p:nvSpPr>
        <p:spPr>
          <a:xfrm>
            <a:off x="5059392"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Button</a:t>
            </a:r>
          </a:p>
        </p:txBody>
      </p:sp>
      <p:sp>
        <p:nvSpPr>
          <p:cNvPr id="13" name="Rounded Rectangle 12"/>
          <p:cNvSpPr/>
          <p:nvPr/>
        </p:nvSpPr>
        <p:spPr>
          <a:xfrm>
            <a:off x="7343976"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DatePicker</a:t>
            </a:r>
            <a:endParaRPr lang="en-US" sz="1765" dirty="0">
              <a:solidFill>
                <a:schemeClr val="bg2"/>
              </a:solidFill>
              <a:cs typeface="Helvetica Light"/>
            </a:endParaRPr>
          </a:p>
        </p:txBody>
      </p:sp>
      <p:sp>
        <p:nvSpPr>
          <p:cNvPr id="14" name="Rounded Rectangle 13"/>
          <p:cNvSpPr/>
          <p:nvPr/>
        </p:nvSpPr>
        <p:spPr>
          <a:xfrm>
            <a:off x="9628558"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Editor</a:t>
            </a:r>
          </a:p>
        </p:txBody>
      </p:sp>
      <p:sp>
        <p:nvSpPr>
          <p:cNvPr id="15" name="Rounded Rectangle 14"/>
          <p:cNvSpPr/>
          <p:nvPr/>
        </p:nvSpPr>
        <p:spPr>
          <a:xfrm>
            <a:off x="490224"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Entry</a:t>
            </a:r>
          </a:p>
        </p:txBody>
      </p:sp>
      <p:sp>
        <p:nvSpPr>
          <p:cNvPr id="16" name="Rounded Rectangle 15"/>
          <p:cNvSpPr/>
          <p:nvPr/>
        </p:nvSpPr>
        <p:spPr>
          <a:xfrm>
            <a:off x="2774808"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Image</a:t>
            </a:r>
          </a:p>
        </p:txBody>
      </p:sp>
      <p:sp>
        <p:nvSpPr>
          <p:cNvPr id="17" name="Rounded Rectangle 16"/>
          <p:cNvSpPr/>
          <p:nvPr/>
        </p:nvSpPr>
        <p:spPr>
          <a:xfrm>
            <a:off x="5059392"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Label</a:t>
            </a:r>
          </a:p>
        </p:txBody>
      </p:sp>
      <p:sp>
        <p:nvSpPr>
          <p:cNvPr id="18" name="Rounded Rectangle 17"/>
          <p:cNvSpPr/>
          <p:nvPr/>
        </p:nvSpPr>
        <p:spPr>
          <a:xfrm>
            <a:off x="7343976"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ListView</a:t>
            </a:r>
            <a:endParaRPr lang="en-US" sz="1765" dirty="0">
              <a:solidFill>
                <a:schemeClr val="bg2"/>
              </a:solidFill>
              <a:cs typeface="Helvetica Light"/>
            </a:endParaRPr>
          </a:p>
        </p:txBody>
      </p:sp>
      <p:sp>
        <p:nvSpPr>
          <p:cNvPr id="19" name="Rounded Rectangle 18"/>
          <p:cNvSpPr/>
          <p:nvPr/>
        </p:nvSpPr>
        <p:spPr>
          <a:xfrm>
            <a:off x="9628558"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Map</a:t>
            </a:r>
          </a:p>
        </p:txBody>
      </p:sp>
      <p:sp>
        <p:nvSpPr>
          <p:cNvPr id="20" name="Rounded Rectangle 19"/>
          <p:cNvSpPr/>
          <p:nvPr/>
        </p:nvSpPr>
        <p:spPr>
          <a:xfrm>
            <a:off x="490224"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OpenGLView</a:t>
            </a:r>
            <a:endParaRPr lang="en-US" sz="1765" dirty="0">
              <a:solidFill>
                <a:schemeClr val="bg2"/>
              </a:solidFill>
              <a:cs typeface="Helvetica Light"/>
            </a:endParaRPr>
          </a:p>
        </p:txBody>
      </p:sp>
      <p:sp>
        <p:nvSpPr>
          <p:cNvPr id="21" name="Rounded Rectangle 20"/>
          <p:cNvSpPr/>
          <p:nvPr/>
        </p:nvSpPr>
        <p:spPr>
          <a:xfrm>
            <a:off x="2774808"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Picker</a:t>
            </a:r>
          </a:p>
        </p:txBody>
      </p:sp>
      <p:sp>
        <p:nvSpPr>
          <p:cNvPr id="22" name="Rounded Rectangle 21"/>
          <p:cNvSpPr/>
          <p:nvPr/>
        </p:nvSpPr>
        <p:spPr>
          <a:xfrm>
            <a:off x="5059392"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ProgressBar</a:t>
            </a:r>
            <a:endParaRPr lang="en-US" sz="1765" dirty="0">
              <a:solidFill>
                <a:schemeClr val="bg2"/>
              </a:solidFill>
              <a:cs typeface="Helvetica Light"/>
            </a:endParaRPr>
          </a:p>
        </p:txBody>
      </p:sp>
      <p:sp>
        <p:nvSpPr>
          <p:cNvPr id="23" name="Rounded Rectangle 22"/>
          <p:cNvSpPr/>
          <p:nvPr/>
        </p:nvSpPr>
        <p:spPr>
          <a:xfrm>
            <a:off x="7343976"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SearchBar</a:t>
            </a:r>
            <a:endParaRPr lang="en-US" sz="1765" dirty="0">
              <a:solidFill>
                <a:schemeClr val="bg2"/>
              </a:solidFill>
              <a:cs typeface="Helvetica Light"/>
            </a:endParaRPr>
          </a:p>
        </p:txBody>
      </p:sp>
      <p:sp>
        <p:nvSpPr>
          <p:cNvPr id="24" name="Rounded Rectangle 23"/>
          <p:cNvSpPr/>
          <p:nvPr/>
        </p:nvSpPr>
        <p:spPr>
          <a:xfrm>
            <a:off x="9628558"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Slider</a:t>
            </a:r>
          </a:p>
        </p:txBody>
      </p:sp>
      <p:sp>
        <p:nvSpPr>
          <p:cNvPr id="25" name="Rounded Rectangle 24"/>
          <p:cNvSpPr/>
          <p:nvPr/>
        </p:nvSpPr>
        <p:spPr>
          <a:xfrm>
            <a:off x="490224"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Stepper</a:t>
            </a:r>
          </a:p>
        </p:txBody>
      </p:sp>
      <p:sp>
        <p:nvSpPr>
          <p:cNvPr id="26" name="Rounded Rectangle 25"/>
          <p:cNvSpPr/>
          <p:nvPr/>
        </p:nvSpPr>
        <p:spPr>
          <a:xfrm>
            <a:off x="2774808"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TableView</a:t>
            </a:r>
            <a:endParaRPr lang="en-US" sz="1765" dirty="0">
              <a:solidFill>
                <a:schemeClr val="bg2"/>
              </a:solidFill>
              <a:cs typeface="Helvetica Light"/>
            </a:endParaRPr>
          </a:p>
        </p:txBody>
      </p:sp>
      <p:sp>
        <p:nvSpPr>
          <p:cNvPr id="27" name="Rounded Rectangle 26"/>
          <p:cNvSpPr/>
          <p:nvPr/>
        </p:nvSpPr>
        <p:spPr>
          <a:xfrm>
            <a:off x="5059392"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TimePicker</a:t>
            </a:r>
            <a:endParaRPr lang="en-US" sz="1765" dirty="0">
              <a:solidFill>
                <a:schemeClr val="bg2"/>
              </a:solidFill>
              <a:cs typeface="Helvetica Light"/>
            </a:endParaRPr>
          </a:p>
        </p:txBody>
      </p:sp>
      <p:sp>
        <p:nvSpPr>
          <p:cNvPr id="28" name="Rounded Rectangle 27"/>
          <p:cNvSpPr/>
          <p:nvPr/>
        </p:nvSpPr>
        <p:spPr>
          <a:xfrm>
            <a:off x="7343976" y="4606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WebView</a:t>
            </a:r>
            <a:endParaRPr lang="en-US" sz="1765" dirty="0">
              <a:solidFill>
                <a:schemeClr val="bg2"/>
              </a:solidFill>
              <a:cs typeface="Helvetica Light"/>
            </a:endParaRPr>
          </a:p>
        </p:txBody>
      </p:sp>
      <p:sp>
        <p:nvSpPr>
          <p:cNvPr id="29" name="Rounded Rectangle 28"/>
          <p:cNvSpPr/>
          <p:nvPr/>
        </p:nvSpPr>
        <p:spPr>
          <a:xfrm>
            <a:off x="9628558" y="4606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EntryCell</a:t>
            </a:r>
            <a:endParaRPr lang="en-US" sz="1765" dirty="0">
              <a:solidFill>
                <a:schemeClr val="bg2"/>
              </a:solidFill>
              <a:cs typeface="Helvetica Light"/>
            </a:endParaRPr>
          </a:p>
        </p:txBody>
      </p:sp>
      <p:sp>
        <p:nvSpPr>
          <p:cNvPr id="30" name="Rounded Rectangle 29"/>
          <p:cNvSpPr/>
          <p:nvPr/>
        </p:nvSpPr>
        <p:spPr>
          <a:xfrm>
            <a:off x="490224"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ImageCell</a:t>
            </a:r>
            <a:endParaRPr lang="en-US" sz="1765" dirty="0">
              <a:solidFill>
                <a:schemeClr val="bg2"/>
              </a:solidFill>
              <a:cs typeface="Helvetica Light"/>
            </a:endParaRPr>
          </a:p>
        </p:txBody>
      </p:sp>
      <p:sp>
        <p:nvSpPr>
          <p:cNvPr id="31" name="Rounded Rectangle 30"/>
          <p:cNvSpPr/>
          <p:nvPr/>
        </p:nvSpPr>
        <p:spPr>
          <a:xfrm>
            <a:off x="2774808"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SwitchCell</a:t>
            </a:r>
            <a:endParaRPr lang="en-US" sz="1765" dirty="0">
              <a:solidFill>
                <a:schemeClr val="bg2"/>
              </a:solidFill>
              <a:cs typeface="Helvetica Light"/>
            </a:endParaRPr>
          </a:p>
        </p:txBody>
      </p:sp>
      <p:sp>
        <p:nvSpPr>
          <p:cNvPr id="32" name="Rounded Rectangle 31"/>
          <p:cNvSpPr/>
          <p:nvPr/>
        </p:nvSpPr>
        <p:spPr>
          <a:xfrm>
            <a:off x="5059392"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TextCell</a:t>
            </a:r>
            <a:endParaRPr lang="en-US" sz="1765" dirty="0">
              <a:solidFill>
                <a:schemeClr val="bg2"/>
              </a:solidFill>
              <a:cs typeface="Helvetica Light"/>
            </a:endParaRPr>
          </a:p>
        </p:txBody>
      </p:sp>
      <p:sp>
        <p:nvSpPr>
          <p:cNvPr id="33" name="Rounded Rectangle 32"/>
          <p:cNvSpPr/>
          <p:nvPr/>
        </p:nvSpPr>
        <p:spPr>
          <a:xfrm>
            <a:off x="7343976"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ViewCell</a:t>
            </a:r>
            <a:endParaRPr lang="en-US" sz="1765" dirty="0">
              <a:solidFill>
                <a:schemeClr val="bg2"/>
              </a:solidFill>
              <a:cs typeface="Helvetica Light"/>
            </a:endParaRPr>
          </a:p>
        </p:txBody>
      </p:sp>
      <p:sp>
        <p:nvSpPr>
          <p:cNvPr id="5" name="Title 4"/>
          <p:cNvSpPr>
            <a:spLocks noGrp="1"/>
          </p:cNvSpPr>
          <p:nvPr>
            <p:ph type="title"/>
          </p:nvPr>
        </p:nvSpPr>
        <p:spPr/>
        <p:txBody>
          <a:bodyPr/>
          <a:lstStyle/>
          <a:p>
            <a:r>
              <a:rPr lang="en-US" dirty="0"/>
              <a:t>Controls</a:t>
            </a:r>
          </a:p>
        </p:txBody>
      </p:sp>
    </p:spTree>
    <p:extLst>
      <p:ext uri="{BB962C8B-B14F-4D97-AF65-F5344CB8AC3E}">
        <p14:creationId xmlns:p14="http://schemas.microsoft.com/office/powerpoint/2010/main" val="17733270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5425" cy="900113"/>
          </a:xfrm>
        </p:spPr>
        <p:txBody>
          <a:bodyPr/>
          <a:lstStyle/>
          <a:p>
            <a:r>
              <a:rPr lang="en-US" dirty="0" err="1">
                <a:solidFill>
                  <a:schemeClr val="bg2"/>
                </a:solidFill>
              </a:rPr>
              <a:t>Xamarin.Forms</a:t>
            </a:r>
            <a:r>
              <a:rPr lang="en-US" dirty="0">
                <a:solidFill>
                  <a:schemeClr val="bg2"/>
                </a:solidFill>
              </a:rPr>
              <a:t> Ecosystem</a:t>
            </a:r>
          </a:p>
        </p:txBody>
      </p:sp>
      <p:grpSp>
        <p:nvGrpSpPr>
          <p:cNvPr id="2" name="Group 1"/>
          <p:cNvGrpSpPr/>
          <p:nvPr/>
        </p:nvGrpSpPr>
        <p:grpSpPr>
          <a:xfrm>
            <a:off x="311492" y="2217681"/>
            <a:ext cx="11399099" cy="3378535"/>
            <a:chOff x="316552" y="2722711"/>
            <a:chExt cx="11627675" cy="3446282"/>
          </a:xfrm>
        </p:grpSpPr>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3727" y="4284893"/>
              <a:ext cx="11620500" cy="1884100"/>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6552" y="2722711"/>
              <a:ext cx="11620497" cy="1884100"/>
            </a:xfrm>
            <a:prstGeom prst="rect">
              <a:avLst/>
            </a:prstGeom>
          </p:spPr>
        </p:pic>
      </p:grpSp>
    </p:spTree>
    <p:extLst>
      <p:ext uri="{BB962C8B-B14F-4D97-AF65-F5344CB8AC3E}">
        <p14:creationId xmlns:p14="http://schemas.microsoft.com/office/powerpoint/2010/main" val="212502378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Extensibility</a:t>
            </a:r>
          </a:p>
        </p:txBody>
      </p:sp>
      <p:sp>
        <p:nvSpPr>
          <p:cNvPr id="3" name="Content Placeholder 2"/>
          <p:cNvSpPr txBox="1">
            <a:spLocks/>
          </p:cNvSpPr>
          <p:nvPr/>
        </p:nvSpPr>
        <p:spPr>
          <a:xfrm>
            <a:off x="525803" y="3543605"/>
            <a:ext cx="3317777" cy="2018934"/>
          </a:xfrm>
          <a:prstGeom prst="rect">
            <a:avLst/>
          </a:prstGeom>
        </p:spPr>
        <p:txBody>
          <a:bodyPr vert="horz" lIns="91440" tIns="45720" rIns="91440" bIns="45720" numCol="1" spcCol="0" rtlCol="0">
            <a:noAutofit/>
          </a:bodyPr>
          <a:lstStyle>
            <a:lvl1pPr marL="342900" indent="-342900" algn="l" defTabSz="457200" rtl="0" eaLnBrk="1" latinLnBrk="0" hangingPunct="1">
              <a:spcBef>
                <a:spcPct val="20000"/>
              </a:spcBef>
              <a:buSzPct val="110000"/>
              <a:buFontTx/>
              <a:buBlip>
                <a:blip r:embed="rId3"/>
              </a:buBlip>
              <a:defRPr sz="1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b="1" dirty="0">
                <a:solidFill>
                  <a:srgbClr val="123458"/>
                </a:solidFill>
                <a:latin typeface="+mn-lt"/>
                <a:cs typeface="Arial"/>
              </a:rPr>
              <a:t>Embed Custom Views Anywhere</a:t>
            </a:r>
          </a:p>
          <a:p>
            <a:pPr marL="0" indent="0">
              <a:lnSpc>
                <a:spcPct val="50000"/>
              </a:lnSpc>
              <a:buNone/>
            </a:pPr>
            <a:endParaRPr lang="en-US" sz="1800" b="1" dirty="0">
              <a:solidFill>
                <a:srgbClr val="123458"/>
              </a:solidFill>
              <a:latin typeface="+mn-lt"/>
              <a:cs typeface="Arial"/>
            </a:endParaRPr>
          </a:p>
          <a:p>
            <a:pPr marL="0" indent="0">
              <a:lnSpc>
                <a:spcPct val="110000"/>
              </a:lnSpc>
              <a:buNone/>
            </a:pPr>
            <a:r>
              <a:rPr lang="en-US" sz="1800" dirty="0">
                <a:solidFill>
                  <a:srgbClr val="123458"/>
                </a:solidFill>
                <a:latin typeface="+mn-lt"/>
                <a:cs typeface="Arial"/>
              </a:rPr>
              <a:t>Not only are </a:t>
            </a:r>
            <a:r>
              <a:rPr lang="en-US" sz="1800" dirty="0" err="1">
                <a:solidFill>
                  <a:srgbClr val="123458"/>
                </a:solidFill>
                <a:latin typeface="+mn-lt"/>
                <a:cs typeface="Arial"/>
              </a:rPr>
              <a:t>Xamarin.Forms</a:t>
            </a:r>
            <a:r>
              <a:rPr lang="en-US" sz="1800" dirty="0">
                <a:solidFill>
                  <a:srgbClr val="123458"/>
                </a:solidFill>
                <a:latin typeface="+mn-lt"/>
                <a:cs typeface="Arial"/>
              </a:rPr>
              <a:t> pages  mixable with custom screens, you can embed custom views built directly against </a:t>
            </a:r>
            <a:r>
              <a:rPr lang="en-US" sz="1800" dirty="0" err="1">
                <a:solidFill>
                  <a:srgbClr val="123458"/>
                </a:solidFill>
                <a:latin typeface="+mn-lt"/>
                <a:cs typeface="Arial"/>
              </a:rPr>
              <a:t>Xamarin.iOS</a:t>
            </a:r>
            <a:r>
              <a:rPr lang="en-US" sz="1800" dirty="0">
                <a:solidFill>
                  <a:srgbClr val="123458"/>
                </a:solidFill>
                <a:latin typeface="+mn-lt"/>
                <a:cs typeface="Arial"/>
              </a:rPr>
              <a:t> and </a:t>
            </a:r>
            <a:r>
              <a:rPr lang="en-US" sz="1800" dirty="0" err="1">
                <a:solidFill>
                  <a:srgbClr val="123458"/>
                </a:solidFill>
                <a:latin typeface="+mn-lt"/>
                <a:cs typeface="Arial"/>
              </a:rPr>
              <a:t>Xamarin.Android</a:t>
            </a:r>
            <a:r>
              <a:rPr lang="en-US" sz="1800" dirty="0">
                <a:solidFill>
                  <a:srgbClr val="123458"/>
                </a:solidFill>
                <a:latin typeface="+mn-lt"/>
                <a:cs typeface="Arial"/>
              </a:rPr>
              <a:t> into </a:t>
            </a:r>
            <a:r>
              <a:rPr lang="en-US" sz="1800" dirty="0" err="1">
                <a:solidFill>
                  <a:srgbClr val="123458"/>
                </a:solidFill>
                <a:latin typeface="+mn-lt"/>
                <a:cs typeface="Arial"/>
              </a:rPr>
              <a:t>Xamarin.Forms</a:t>
            </a:r>
            <a:r>
              <a:rPr lang="en-US" sz="1800" dirty="0">
                <a:solidFill>
                  <a:srgbClr val="123458"/>
                </a:solidFill>
                <a:latin typeface="+mn-lt"/>
                <a:cs typeface="Arial"/>
              </a:rPr>
              <a:t> pages.</a:t>
            </a:r>
          </a:p>
          <a:p>
            <a:pPr marL="0" indent="0">
              <a:buNone/>
            </a:pPr>
            <a:endParaRPr lang="en-US" sz="1800" dirty="0">
              <a:solidFill>
                <a:srgbClr val="123458"/>
              </a:solidFill>
              <a:latin typeface="+mn-lt"/>
              <a:cs typeface="Arial"/>
            </a:endParaRPr>
          </a:p>
          <a:p>
            <a:pPr>
              <a:buFont typeface="Arial"/>
              <a:buChar char="•"/>
            </a:pPr>
            <a:endParaRPr lang="en-US" sz="1800" dirty="0">
              <a:solidFill>
                <a:srgbClr val="123458"/>
              </a:solidFill>
              <a:latin typeface="+mn-lt"/>
              <a:cs typeface="Arial"/>
            </a:endParaRPr>
          </a:p>
          <a:p>
            <a:pPr marL="0" indent="0">
              <a:buNone/>
            </a:pPr>
            <a:endParaRPr lang="en-US" sz="1800" dirty="0">
              <a:solidFill>
                <a:srgbClr val="123458"/>
              </a:solidFill>
              <a:latin typeface="+mn-lt"/>
              <a:cs typeface="Arial"/>
            </a:endParaRPr>
          </a:p>
          <a:p>
            <a:pPr marL="0" indent="0">
              <a:buNone/>
            </a:pPr>
            <a:r>
              <a:rPr lang="en-US" sz="1800" dirty="0">
                <a:solidFill>
                  <a:srgbClr val="123458"/>
                </a:solidFill>
                <a:latin typeface="+mn-lt"/>
                <a:cs typeface="Arial"/>
              </a:rPr>
              <a:t>  </a:t>
            </a:r>
          </a:p>
          <a:p>
            <a:pPr>
              <a:buFont typeface="Wingdings" charset="2"/>
              <a:buChar char="§"/>
            </a:pPr>
            <a:endParaRPr lang="en-US" sz="1800" dirty="0">
              <a:solidFill>
                <a:srgbClr val="123458"/>
              </a:solidFill>
              <a:latin typeface="+mn-lt"/>
              <a:cs typeface="Arial"/>
            </a:endParaRPr>
          </a:p>
        </p:txBody>
      </p:sp>
      <p:sp>
        <p:nvSpPr>
          <p:cNvPr id="4" name="Content Placeholder 2"/>
          <p:cNvSpPr txBox="1">
            <a:spLocks/>
          </p:cNvSpPr>
          <p:nvPr/>
        </p:nvSpPr>
        <p:spPr>
          <a:xfrm>
            <a:off x="4077133" y="3594405"/>
            <a:ext cx="4040053" cy="1968134"/>
          </a:xfrm>
          <a:prstGeom prst="rect">
            <a:avLst/>
          </a:prstGeom>
        </p:spPr>
        <p:txBody>
          <a:bodyPr vert="horz" lIns="91440" tIns="45720" rIns="91440" bIns="45720" numCol="1" spcCol="0" rtlCol="0">
            <a:noAutofit/>
          </a:bodyPr>
          <a:lstStyle>
            <a:lvl1pPr marL="342900" indent="-342900" algn="l" defTabSz="457200" rtl="0" eaLnBrk="1" latinLnBrk="0" hangingPunct="1">
              <a:spcBef>
                <a:spcPct val="20000"/>
              </a:spcBef>
              <a:buSzPct val="110000"/>
              <a:buFontTx/>
              <a:buBlip>
                <a:blip r:embed="rId3"/>
              </a:buBlip>
              <a:defRPr sz="1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b="1" dirty="0">
                <a:solidFill>
                  <a:srgbClr val="123458"/>
                </a:solidFill>
                <a:latin typeface="+mn-lt"/>
                <a:cs typeface="Arial"/>
              </a:rPr>
              <a:t>Call Platform APIs via Shared Services</a:t>
            </a:r>
          </a:p>
          <a:p>
            <a:pPr marL="0" indent="0">
              <a:lnSpc>
                <a:spcPct val="50000"/>
              </a:lnSpc>
              <a:buNone/>
            </a:pPr>
            <a:endParaRPr lang="en-US" sz="1800" b="1" dirty="0">
              <a:solidFill>
                <a:srgbClr val="123458"/>
              </a:solidFill>
              <a:latin typeface="+mn-lt"/>
              <a:cs typeface="Arial"/>
            </a:endParaRPr>
          </a:p>
          <a:p>
            <a:pPr marL="0" indent="0">
              <a:lnSpc>
                <a:spcPct val="110000"/>
              </a:lnSpc>
              <a:buNone/>
            </a:pPr>
            <a:r>
              <a:rPr lang="en-US" sz="1800" dirty="0">
                <a:solidFill>
                  <a:srgbClr val="123458"/>
                </a:solidFill>
                <a:latin typeface="+mn-lt"/>
                <a:cs typeface="Arial"/>
              </a:rPr>
              <a:t>Need platform-specific functionality within a </a:t>
            </a:r>
            <a:r>
              <a:rPr lang="en-US" sz="1800" dirty="0" err="1">
                <a:solidFill>
                  <a:srgbClr val="123458"/>
                </a:solidFill>
                <a:latin typeface="+mn-lt"/>
                <a:cs typeface="Arial"/>
              </a:rPr>
              <a:t>Xamarin.Forms</a:t>
            </a:r>
            <a:r>
              <a:rPr lang="en-US" sz="1800" dirty="0">
                <a:solidFill>
                  <a:srgbClr val="123458"/>
                </a:solidFill>
                <a:latin typeface="+mn-lt"/>
                <a:cs typeface="Arial"/>
              </a:rPr>
              <a:t> page, such as querying the accelerometer? We’ve included services that quickly and easily abstract platform-specific API calls to keep you writing as much shared code as possible.</a:t>
            </a:r>
          </a:p>
          <a:p>
            <a:pPr>
              <a:buFont typeface="Arial"/>
              <a:buChar char="•"/>
            </a:pPr>
            <a:endParaRPr lang="en-US" sz="1800" dirty="0">
              <a:solidFill>
                <a:srgbClr val="123458"/>
              </a:solidFill>
              <a:latin typeface="+mn-lt"/>
              <a:cs typeface="Arial"/>
            </a:endParaRPr>
          </a:p>
          <a:p>
            <a:pPr marL="0" indent="0">
              <a:buNone/>
            </a:pPr>
            <a:endParaRPr lang="en-US" sz="1800" dirty="0">
              <a:solidFill>
                <a:srgbClr val="123458"/>
              </a:solidFill>
              <a:latin typeface="+mn-lt"/>
              <a:cs typeface="Arial"/>
            </a:endParaRPr>
          </a:p>
          <a:p>
            <a:pPr marL="0" indent="0">
              <a:buNone/>
            </a:pPr>
            <a:r>
              <a:rPr lang="en-US" sz="1800" dirty="0">
                <a:solidFill>
                  <a:srgbClr val="123458"/>
                </a:solidFill>
                <a:latin typeface="+mn-lt"/>
                <a:cs typeface="Arial"/>
              </a:rPr>
              <a:t>  </a:t>
            </a:r>
          </a:p>
          <a:p>
            <a:pPr>
              <a:buFont typeface="Wingdings" charset="2"/>
              <a:buChar char="§"/>
            </a:pPr>
            <a:endParaRPr lang="en-US" sz="1800" dirty="0">
              <a:solidFill>
                <a:srgbClr val="123458"/>
              </a:solidFill>
              <a:latin typeface="+mn-lt"/>
              <a:cs typeface="Arial"/>
            </a:endParaRPr>
          </a:p>
        </p:txBody>
      </p:sp>
      <p:sp>
        <p:nvSpPr>
          <p:cNvPr id="5" name="Content Placeholder 2"/>
          <p:cNvSpPr txBox="1">
            <a:spLocks/>
          </p:cNvSpPr>
          <p:nvPr/>
        </p:nvSpPr>
        <p:spPr>
          <a:xfrm>
            <a:off x="8245468" y="3594405"/>
            <a:ext cx="3679612" cy="1462744"/>
          </a:xfrm>
          <a:prstGeom prst="rect">
            <a:avLst/>
          </a:prstGeom>
        </p:spPr>
        <p:txBody>
          <a:bodyPr vert="horz" lIns="91440" tIns="45720" rIns="91440" bIns="45720" numCol="1" spcCol="0" rtlCol="0">
            <a:noAutofit/>
          </a:bodyPr>
          <a:lstStyle>
            <a:lvl1pPr marL="342900" indent="-342900" algn="l" defTabSz="457200" rtl="0" eaLnBrk="1" latinLnBrk="0" hangingPunct="1">
              <a:spcBef>
                <a:spcPct val="20000"/>
              </a:spcBef>
              <a:buSzPct val="110000"/>
              <a:buFontTx/>
              <a:buBlip>
                <a:blip r:embed="rId3"/>
              </a:buBlip>
              <a:defRPr sz="1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b="1" dirty="0">
                <a:solidFill>
                  <a:srgbClr val="123458"/>
                </a:solidFill>
                <a:latin typeface="+mn-lt"/>
                <a:cs typeface="Arial"/>
              </a:rPr>
              <a:t>Easy migration to the Xamarin Platform</a:t>
            </a:r>
          </a:p>
          <a:p>
            <a:pPr marL="0" indent="0">
              <a:lnSpc>
                <a:spcPct val="50000"/>
              </a:lnSpc>
              <a:buNone/>
            </a:pPr>
            <a:endParaRPr lang="en-US" sz="1800" b="1" dirty="0">
              <a:solidFill>
                <a:srgbClr val="123458"/>
              </a:solidFill>
              <a:latin typeface="+mn-lt"/>
              <a:cs typeface="Arial"/>
            </a:endParaRPr>
          </a:p>
          <a:p>
            <a:pPr marL="0" indent="0">
              <a:lnSpc>
                <a:spcPct val="110000"/>
              </a:lnSpc>
              <a:buNone/>
            </a:pPr>
            <a:r>
              <a:rPr lang="en-US" sz="1800" dirty="0">
                <a:solidFill>
                  <a:srgbClr val="123458"/>
                </a:solidFill>
                <a:latin typeface="+mn-lt"/>
                <a:cs typeface="Arial"/>
              </a:rPr>
              <a:t>When your native platform integration requirements outgrow </a:t>
            </a:r>
            <a:r>
              <a:rPr lang="en-US" sz="1800" dirty="0" err="1">
                <a:solidFill>
                  <a:srgbClr val="123458"/>
                </a:solidFill>
                <a:latin typeface="+mn-lt"/>
                <a:cs typeface="Arial"/>
              </a:rPr>
              <a:t>Xamarin.Forms</a:t>
            </a:r>
            <a:r>
              <a:rPr lang="en-US" sz="1800" dirty="0">
                <a:solidFill>
                  <a:srgbClr val="123458"/>
                </a:solidFill>
                <a:latin typeface="+mn-lt"/>
                <a:cs typeface="Arial"/>
              </a:rPr>
              <a:t>, your shared code is easily migrated to </a:t>
            </a:r>
            <a:r>
              <a:rPr lang="en-US" sz="1800" dirty="0" err="1">
                <a:solidFill>
                  <a:srgbClr val="123458"/>
                </a:solidFill>
                <a:latin typeface="+mn-lt"/>
                <a:cs typeface="Arial"/>
              </a:rPr>
              <a:t>Xamarin.iOS</a:t>
            </a:r>
            <a:r>
              <a:rPr lang="en-US" sz="1800" dirty="0">
                <a:solidFill>
                  <a:srgbClr val="123458"/>
                </a:solidFill>
                <a:latin typeface="+mn-lt"/>
                <a:cs typeface="Arial"/>
              </a:rPr>
              <a:t> and </a:t>
            </a:r>
            <a:r>
              <a:rPr lang="en-US" sz="1800" dirty="0" err="1">
                <a:solidFill>
                  <a:srgbClr val="123458"/>
                </a:solidFill>
                <a:latin typeface="+mn-lt"/>
                <a:cs typeface="Arial"/>
              </a:rPr>
              <a:t>Xamarin.Android</a:t>
            </a:r>
            <a:r>
              <a:rPr lang="en-US" sz="1800" dirty="0">
                <a:solidFill>
                  <a:srgbClr val="123458"/>
                </a:solidFill>
                <a:latin typeface="+mn-lt"/>
                <a:cs typeface="Arial"/>
              </a:rPr>
              <a:t> using the full Xamarin platform.</a:t>
            </a:r>
          </a:p>
          <a:p>
            <a:pPr marL="0" indent="0">
              <a:buNone/>
            </a:pPr>
            <a:endParaRPr lang="en-US" sz="1800" dirty="0">
              <a:solidFill>
                <a:srgbClr val="123458"/>
              </a:solidFill>
              <a:latin typeface="+mn-lt"/>
              <a:cs typeface="Arial"/>
            </a:endParaRPr>
          </a:p>
          <a:p>
            <a:pPr marL="0" indent="0">
              <a:buNone/>
            </a:pPr>
            <a:r>
              <a:rPr lang="en-US" sz="1800" dirty="0">
                <a:solidFill>
                  <a:srgbClr val="123458"/>
                </a:solidFill>
                <a:latin typeface="+mn-lt"/>
                <a:cs typeface="Arial"/>
              </a:rPr>
              <a:t>  </a:t>
            </a:r>
          </a:p>
          <a:p>
            <a:pPr>
              <a:buFont typeface="Wingdings" charset="2"/>
              <a:buChar char="§"/>
            </a:pPr>
            <a:endParaRPr lang="en-US" sz="1800" dirty="0">
              <a:solidFill>
                <a:srgbClr val="123458"/>
              </a:solidFill>
              <a:latin typeface="+mn-lt"/>
              <a:cs typeface="Arial"/>
            </a:endParaRPr>
          </a:p>
        </p:txBody>
      </p:sp>
      <p:pic>
        <p:nvPicPr>
          <p:cNvPr id="6" name="Picture 2" descr="http://xamarin.com/content/images/pages/forms/migrate@2x.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029292" y="1221213"/>
            <a:ext cx="2111963" cy="211196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stretch>
            <a:fillRect/>
          </a:stretch>
        </p:blipFill>
        <p:spPr>
          <a:xfrm>
            <a:off x="880463" y="1236953"/>
            <a:ext cx="2294104" cy="2080482"/>
          </a:xfrm>
          <a:prstGeom prst="rect">
            <a:avLst/>
          </a:prstGeom>
        </p:spPr>
      </p:pic>
      <p:pic>
        <p:nvPicPr>
          <p:cNvPr id="8" name="Picture 7"/>
          <p:cNvPicPr>
            <a:picLocks noChangeAspect="1"/>
          </p:cNvPicPr>
          <p:nvPr/>
        </p:nvPicPr>
        <p:blipFill>
          <a:blip r:embed="rId6"/>
          <a:stretch>
            <a:fillRect/>
          </a:stretch>
        </p:blipFill>
        <p:spPr>
          <a:xfrm>
            <a:off x="5042696" y="1245239"/>
            <a:ext cx="2118467" cy="2063913"/>
          </a:xfrm>
          <a:prstGeom prst="rect">
            <a:avLst/>
          </a:prstGeom>
        </p:spPr>
      </p:pic>
    </p:spTree>
    <p:extLst>
      <p:ext uri="{BB962C8B-B14F-4D97-AF65-F5344CB8AC3E}">
        <p14:creationId xmlns:p14="http://schemas.microsoft.com/office/powerpoint/2010/main" val="47830762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Plugins for Xamarin</a:t>
            </a:r>
          </a:p>
        </p:txBody>
      </p:sp>
    </p:spTree>
    <p:extLst>
      <p:ext uri="{BB962C8B-B14F-4D97-AF65-F5344CB8AC3E}">
        <p14:creationId xmlns:p14="http://schemas.microsoft.com/office/powerpoint/2010/main" val="131814100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p:cNvSpPr/>
          <p:nvPr/>
        </p:nvSpPr>
        <p:spPr bwMode="auto">
          <a:xfrm>
            <a:off x="3218548" y="2651537"/>
            <a:ext cx="5754904" cy="2689005"/>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3218548" y="2183502"/>
            <a:ext cx="1902045" cy="4457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Rectangle 28"/>
          <p:cNvSpPr/>
          <p:nvPr/>
        </p:nvSpPr>
        <p:spPr bwMode="auto">
          <a:xfrm>
            <a:off x="5144978" y="2183502"/>
            <a:ext cx="1902045" cy="4457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7071407" y="2183502"/>
            <a:ext cx="1902045" cy="4457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grpSp>
        <p:nvGrpSpPr>
          <p:cNvPr id="46" name="Group 45"/>
          <p:cNvGrpSpPr/>
          <p:nvPr/>
        </p:nvGrpSpPr>
        <p:grpSpPr>
          <a:xfrm>
            <a:off x="3777556" y="1234828"/>
            <a:ext cx="784029" cy="784027"/>
            <a:chOff x="2208612" y="2654300"/>
            <a:chExt cx="1028700" cy="1028700"/>
          </a:xfrm>
        </p:grpSpPr>
        <p:sp>
          <p:nvSpPr>
            <p:cNvPr id="47" name="Oval 46"/>
            <p:cNvSpPr/>
            <p:nvPr/>
          </p:nvSpPr>
          <p:spPr bwMode="auto">
            <a:xfrm>
              <a:off x="2208612"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70314" y="2866641"/>
              <a:ext cx="468070" cy="523137"/>
            </a:xfrm>
            <a:prstGeom prst="rect">
              <a:avLst/>
            </a:prstGeom>
          </p:spPr>
        </p:pic>
      </p:grpSp>
      <p:grpSp>
        <p:nvGrpSpPr>
          <p:cNvPr id="49" name="Group 48"/>
          <p:cNvGrpSpPr/>
          <p:nvPr/>
        </p:nvGrpSpPr>
        <p:grpSpPr>
          <a:xfrm>
            <a:off x="5703986" y="1231891"/>
            <a:ext cx="784029" cy="784027"/>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7630415" y="1231891"/>
            <a:ext cx="784029" cy="784027"/>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sp>
        <p:nvSpPr>
          <p:cNvPr id="5" name="Up Arrow 4"/>
          <p:cNvSpPr/>
          <p:nvPr/>
        </p:nvSpPr>
        <p:spPr bwMode="auto">
          <a:xfrm>
            <a:off x="3800359" y="2846814"/>
            <a:ext cx="738422" cy="670368"/>
          </a:xfrm>
          <a:prstGeom prst="upArrow">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5" name="Up Arrow 64"/>
          <p:cNvSpPr/>
          <p:nvPr/>
        </p:nvSpPr>
        <p:spPr bwMode="auto">
          <a:xfrm>
            <a:off x="5726789" y="2846814"/>
            <a:ext cx="738422" cy="670368"/>
          </a:xfrm>
          <a:prstGeom prst="upArrow">
            <a:avLst/>
          </a:prstGeom>
          <a:solidFill>
            <a:srgbClr val="5DA1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8" name="Up Arrow 67"/>
          <p:cNvSpPr/>
          <p:nvPr/>
        </p:nvSpPr>
        <p:spPr bwMode="auto">
          <a:xfrm>
            <a:off x="7653218" y="2846814"/>
            <a:ext cx="738422" cy="670368"/>
          </a:xfrm>
          <a:prstGeom prst="upArrow">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0" name="TextBox 69"/>
          <p:cNvSpPr txBox="1"/>
          <p:nvPr/>
        </p:nvSpPr>
        <p:spPr>
          <a:xfrm>
            <a:off x="3218548" y="3544152"/>
            <a:ext cx="5754904" cy="84365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600" dirty="0">
                <a:solidFill>
                  <a:schemeClr val="bg1"/>
                </a:solidFill>
                <a:latin typeface="+mj-lt"/>
              </a:rPr>
              <a:t>Shared C# Backend</a:t>
            </a:r>
          </a:p>
        </p:txBody>
      </p:sp>
    </p:spTree>
    <p:extLst>
      <p:ext uri="{BB962C8B-B14F-4D97-AF65-F5344CB8AC3E}">
        <p14:creationId xmlns:p14="http://schemas.microsoft.com/office/powerpoint/2010/main" val="162403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0"/>
                                        </p:tgtEl>
                                      </p:cBhvr>
                                    </p:animEffect>
                                    <p:set>
                                      <p:cBhvr>
                                        <p:cTn id="10" dur="1" fill="hold">
                                          <p:stCondLst>
                                            <p:cond delay="499"/>
                                          </p:stCondLst>
                                        </p:cTn>
                                        <p:tgtEl>
                                          <p:spTgt spid="70"/>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1"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500"/>
                                        <p:tgtEl>
                                          <p:spTgt spid="68"/>
                                        </p:tgtEl>
                                      </p:cBhvr>
                                    </p:animEffect>
                                  </p:childTnLst>
                                </p:cTn>
                              </p:par>
                              <p:par>
                                <p:cTn id="21" presetID="42" presetClass="path" presetSubtype="0" repeatCount="indefinite" accel="50000" decel="50000" fill="remove" grpId="0" nodeType="withEffect">
                                  <p:stCondLst>
                                    <p:cond delay="0"/>
                                  </p:stCondLst>
                                  <p:childTnLst>
                                    <p:animMotion origin="layout" path="M -4.05314E-6 -3.46599E-6 L -4.05314E-6 0.04096 " pathEditMode="relative" rAng="0" ptsTypes="AA">
                                      <p:cBhvr>
                                        <p:cTn id="22" dur="1000" spd="-100000" fill="hold"/>
                                        <p:tgtEl>
                                          <p:spTgt spid="5"/>
                                        </p:tgtEl>
                                        <p:attrNameLst>
                                          <p:attrName>ppt_x</p:attrName>
                                          <p:attrName>ppt_y</p:attrName>
                                        </p:attrNameLst>
                                      </p:cBhvr>
                                      <p:rCtr x="0" y="2036"/>
                                    </p:animMotion>
                                  </p:childTnLst>
                                </p:cTn>
                              </p:par>
                              <p:par>
                                <p:cTn id="23" presetID="42" presetClass="path" presetSubtype="0" repeatCount="indefinite" accel="50000" decel="50000" fill="remove" grpId="0" nodeType="withEffect">
                                  <p:stCondLst>
                                    <p:cond delay="0"/>
                                  </p:stCondLst>
                                  <p:childTnLst>
                                    <p:animMotion origin="layout" path="M -4.05314E-6 -3.46599E-6 L -4.05314E-6 0.04096 " pathEditMode="relative" rAng="0" ptsTypes="AA">
                                      <p:cBhvr>
                                        <p:cTn id="24" dur="1000" spd="-100000" fill="hold"/>
                                        <p:tgtEl>
                                          <p:spTgt spid="65"/>
                                        </p:tgtEl>
                                        <p:attrNameLst>
                                          <p:attrName>ppt_x</p:attrName>
                                          <p:attrName>ppt_y</p:attrName>
                                        </p:attrNameLst>
                                      </p:cBhvr>
                                      <p:rCtr x="0" y="2036"/>
                                    </p:animMotion>
                                  </p:childTnLst>
                                </p:cTn>
                              </p:par>
                              <p:par>
                                <p:cTn id="25" presetID="42" presetClass="path" presetSubtype="0" repeatCount="indefinite" accel="50000" decel="50000" fill="remove" grpId="0" nodeType="withEffect">
                                  <p:stCondLst>
                                    <p:cond delay="0"/>
                                  </p:stCondLst>
                                  <p:childTnLst>
                                    <p:animMotion origin="layout" path="M -4.09221E-6 -4.2249E-6 L -4.09221E-6 0.04119 " pathEditMode="relative" rAng="0" ptsTypes="AA">
                                      <p:cBhvr>
                                        <p:cTn id="26" dur="1000" spd="-100000" fill="hold"/>
                                        <p:tgtEl>
                                          <p:spTgt spid="68"/>
                                        </p:tgtEl>
                                        <p:attrNameLst>
                                          <p:attrName>ppt_x</p:attrName>
                                          <p:attrName>ppt_y</p:attrName>
                                        </p:attrNameLst>
                                      </p:cBhvr>
                                      <p:rCtr x="0" y="20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5" grpId="0" animBg="1"/>
      <p:bldP spid="5" grpId="1" animBg="1"/>
      <p:bldP spid="65" grpId="0" animBg="1"/>
      <p:bldP spid="65" grpId="1" animBg="1"/>
      <p:bldP spid="68" grpId="0" animBg="1"/>
      <p:bldP spid="68" grpId="1" animBg="1"/>
      <p:bldP spid="7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7346" y="1041608"/>
            <a:ext cx="3801463" cy="1552632"/>
          </a:xfrm>
        </p:spPr>
        <p:txBody>
          <a:bodyPr/>
          <a:lstStyle/>
          <a:p>
            <a:r>
              <a:rPr lang="en-US" dirty="0"/>
              <a:t>Platform</a:t>
            </a:r>
            <a:br>
              <a:rPr lang="en-US" dirty="0"/>
            </a:br>
            <a:r>
              <a:rPr lang="en-US" dirty="0"/>
              <a:t>Specific Code</a:t>
            </a:r>
          </a:p>
        </p:txBody>
      </p:sp>
      <p:sp>
        <p:nvSpPr>
          <p:cNvPr id="44" name="Text Placeholder 18"/>
          <p:cNvSpPr txBox="1">
            <a:spLocks/>
          </p:cNvSpPr>
          <p:nvPr/>
        </p:nvSpPr>
        <p:spPr>
          <a:xfrm>
            <a:off x="7207346" y="3087407"/>
            <a:ext cx="3974837" cy="2238381"/>
          </a:xfrm>
          <a:prstGeom prst="rect">
            <a:avLst/>
          </a:prstGeom>
        </p:spPr>
        <p:txBody>
          <a:bodyPr vert="horz" wrap="square" lIns="143428" tIns="89642" rIns="143428" bIns="89642"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745" dirty="0">
                <a:solidFill>
                  <a:schemeClr val="tx1"/>
                </a:solidFill>
                <a:latin typeface="+mj-lt"/>
              </a:rPr>
              <a:t>What if we didn’t have to write this code?</a:t>
            </a:r>
            <a:br>
              <a:rPr lang="en-US" sz="2745" dirty="0">
                <a:solidFill>
                  <a:schemeClr val="tx1"/>
                </a:solidFill>
                <a:latin typeface="+mj-lt"/>
              </a:rPr>
            </a:br>
            <a:endParaRPr lang="en-US" sz="2745" dirty="0">
              <a:solidFill>
                <a:schemeClr val="tx1"/>
              </a:solidFill>
              <a:latin typeface="+mj-lt"/>
            </a:endParaRPr>
          </a:p>
          <a:p>
            <a:pPr marL="0" indent="0"/>
            <a:r>
              <a:rPr lang="en-US" sz="2745" dirty="0">
                <a:solidFill>
                  <a:schemeClr val="tx1"/>
                </a:solidFill>
                <a:latin typeface="+mj-lt"/>
              </a:rPr>
              <a:t>What if we could access it from shared code?</a:t>
            </a:r>
          </a:p>
          <a:p>
            <a:pPr marL="0" indent="0"/>
            <a:endParaRPr lang="en-US" sz="2745" dirty="0">
              <a:solidFill>
                <a:schemeClr val="tx1"/>
              </a:solidFill>
              <a:latin typeface="+mj-lt"/>
            </a:endParaRPr>
          </a:p>
        </p:txBody>
      </p:sp>
      <p:grpSp>
        <p:nvGrpSpPr>
          <p:cNvPr id="27" name="Group 26"/>
          <p:cNvGrpSpPr/>
          <p:nvPr/>
        </p:nvGrpSpPr>
        <p:grpSpPr>
          <a:xfrm>
            <a:off x="698682" y="1217371"/>
            <a:ext cx="6082875" cy="4372353"/>
            <a:chOff x="999919" y="1803013"/>
            <a:chExt cx="5177336" cy="3721453"/>
          </a:xfrm>
        </p:grpSpPr>
        <p:grpSp>
          <p:nvGrpSpPr>
            <p:cNvPr id="28" name="Group 27"/>
            <p:cNvGrpSpPr/>
            <p:nvPr/>
          </p:nvGrpSpPr>
          <p:grpSpPr>
            <a:xfrm>
              <a:off x="999919" y="2547632"/>
              <a:ext cx="5177336" cy="2976834"/>
              <a:chOff x="2819400" y="2108200"/>
              <a:chExt cx="5994400" cy="413529"/>
            </a:xfrm>
          </p:grpSpPr>
          <p:sp>
            <p:nvSpPr>
              <p:cNvPr id="57" name="Rectangle 56"/>
              <p:cNvSpPr/>
              <p:nvPr/>
            </p:nvSpPr>
            <p:spPr bwMode="auto">
              <a:xfrm>
                <a:off x="2819400" y="2108200"/>
                <a:ext cx="1981200" cy="413529"/>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8" name="Rectangle 57"/>
              <p:cNvSpPr/>
              <p:nvPr/>
            </p:nvSpPr>
            <p:spPr bwMode="auto">
              <a:xfrm>
                <a:off x="4826000" y="2108200"/>
                <a:ext cx="1981200" cy="413529"/>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9" name="Rectangle 58"/>
              <p:cNvSpPr/>
              <p:nvPr/>
            </p:nvSpPr>
            <p:spPr bwMode="auto">
              <a:xfrm>
                <a:off x="6832600" y="2108200"/>
                <a:ext cx="1981200" cy="413529"/>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grpSp>
        <p:grpSp>
          <p:nvGrpSpPr>
            <p:cNvPr id="31" name="Group 30"/>
            <p:cNvGrpSpPr/>
            <p:nvPr/>
          </p:nvGrpSpPr>
          <p:grpSpPr>
            <a:xfrm>
              <a:off x="1552141" y="1803013"/>
              <a:ext cx="4056230" cy="615789"/>
              <a:chOff x="1583263" y="1838670"/>
              <a:chExt cx="4137565" cy="628137"/>
            </a:xfrm>
          </p:grpSpPr>
          <p:grpSp>
            <p:nvGrpSpPr>
              <p:cNvPr id="38" name="Group 37"/>
              <p:cNvGrpSpPr/>
              <p:nvPr/>
            </p:nvGrpSpPr>
            <p:grpSpPr>
              <a:xfrm>
                <a:off x="1583263" y="1841014"/>
                <a:ext cx="625793" cy="625793"/>
                <a:chOff x="2405337" y="2654300"/>
                <a:chExt cx="1028700" cy="1028700"/>
              </a:xfrm>
            </p:grpSpPr>
            <p:sp>
              <p:nvSpPr>
                <p:cNvPr id="55" name="Oval 54"/>
                <p:cNvSpPr/>
                <p:nvPr/>
              </p:nvSpPr>
              <p:spPr bwMode="auto">
                <a:xfrm>
                  <a:off x="2405337"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6" name="Picture 5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67040" y="2866641"/>
                  <a:ext cx="468069" cy="523137"/>
                </a:xfrm>
                <a:prstGeom prst="rect">
                  <a:avLst/>
                </a:prstGeom>
              </p:spPr>
            </p:pic>
          </p:grpSp>
          <p:grpSp>
            <p:nvGrpSpPr>
              <p:cNvPr id="39" name="Group 38"/>
              <p:cNvGrpSpPr/>
              <p:nvPr/>
            </p:nvGrpSpPr>
            <p:grpSpPr>
              <a:xfrm>
                <a:off x="3357681" y="1838670"/>
                <a:ext cx="625793" cy="625793"/>
                <a:chOff x="4412556" y="3073400"/>
                <a:chExt cx="1028700" cy="1028700"/>
              </a:xfrm>
            </p:grpSpPr>
            <p:sp>
              <p:nvSpPr>
                <p:cNvPr id="43" name="Oval 42"/>
                <p:cNvSpPr/>
                <p:nvPr/>
              </p:nvSpPr>
              <p:spPr bwMode="auto">
                <a:xfrm>
                  <a:off x="4412556"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44"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699894" y="3331369"/>
                  <a:ext cx="434975" cy="500220"/>
                </a:xfrm>
                <a:prstGeom prst="rect">
                  <a:avLst/>
                </a:prstGeom>
              </p:spPr>
            </p:pic>
          </p:grpSp>
          <p:grpSp>
            <p:nvGrpSpPr>
              <p:cNvPr id="40" name="Group 39"/>
              <p:cNvGrpSpPr/>
              <p:nvPr/>
            </p:nvGrpSpPr>
            <p:grpSpPr>
              <a:xfrm>
                <a:off x="5095034" y="1838670"/>
                <a:ext cx="625794" cy="625793"/>
                <a:chOff x="6990570" y="3073400"/>
                <a:chExt cx="1028701" cy="1028700"/>
              </a:xfrm>
            </p:grpSpPr>
            <p:sp>
              <p:nvSpPr>
                <p:cNvPr id="41" name="Oval 40"/>
                <p:cNvSpPr/>
                <p:nvPr/>
              </p:nvSpPr>
              <p:spPr bwMode="auto">
                <a:xfrm>
                  <a:off x="6990570" y="3073400"/>
                  <a:ext cx="1028701"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41"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273157" y="3365500"/>
                  <a:ext cx="466044" cy="434975"/>
                </a:xfrm>
                <a:prstGeom prst="rect">
                  <a:avLst/>
                </a:prstGeom>
              </p:spPr>
            </p:pic>
          </p:grpSp>
        </p:grpSp>
        <p:sp>
          <p:nvSpPr>
            <p:cNvPr id="32" name="TextBox 31"/>
            <p:cNvSpPr txBox="1"/>
            <p:nvPr/>
          </p:nvSpPr>
          <p:spPr>
            <a:xfrm>
              <a:off x="1009461" y="2609179"/>
              <a:ext cx="1701611" cy="587083"/>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600" dirty="0">
                  <a:solidFill>
                    <a:schemeClr val="bg1"/>
                  </a:solidFill>
                </a:rPr>
                <a:t>UI+APIs</a:t>
              </a:r>
            </a:p>
          </p:txBody>
        </p:sp>
        <p:sp>
          <p:nvSpPr>
            <p:cNvPr id="33" name="TextBox 32"/>
            <p:cNvSpPr txBox="1"/>
            <p:nvPr/>
          </p:nvSpPr>
          <p:spPr>
            <a:xfrm>
              <a:off x="4444163" y="2609179"/>
              <a:ext cx="1733092" cy="587083"/>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600" dirty="0">
                  <a:solidFill>
                    <a:schemeClr val="bg1"/>
                  </a:solidFill>
                </a:rPr>
                <a:t>UI + APIs</a:t>
              </a:r>
            </a:p>
          </p:txBody>
        </p:sp>
        <p:sp>
          <p:nvSpPr>
            <p:cNvPr id="34" name="TextBox 33"/>
            <p:cNvSpPr txBox="1"/>
            <p:nvPr/>
          </p:nvSpPr>
          <p:spPr>
            <a:xfrm>
              <a:off x="2733010" y="2609177"/>
              <a:ext cx="1711153" cy="587083"/>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600" dirty="0">
                  <a:solidFill>
                    <a:schemeClr val="bg1"/>
                  </a:solidFill>
                </a:rPr>
                <a:t>UI + APIs</a:t>
              </a:r>
            </a:p>
          </p:txBody>
        </p:sp>
        <p:sp>
          <p:nvSpPr>
            <p:cNvPr id="35" name="TextBox 34"/>
            <p:cNvSpPr txBox="1"/>
            <p:nvPr/>
          </p:nvSpPr>
          <p:spPr>
            <a:xfrm>
              <a:off x="1042562" y="3344613"/>
              <a:ext cx="1642925" cy="1936171"/>
            </a:xfrm>
            <a:prstGeom prst="rect">
              <a:avLst/>
            </a:prstGeom>
            <a:noFill/>
          </p:spPr>
          <p:txBody>
            <a:bodyPr wrap="square" lIns="179285" tIns="143428" rIns="179285" bIns="143428" rtlCol="0">
              <a:spAutoFit/>
            </a:bodyPr>
            <a:lstStyle/>
            <a:p>
              <a:pPr defTabSz="914102" fontAlgn="base">
                <a:lnSpc>
                  <a:spcPct val="120000"/>
                </a:lnSpc>
                <a:spcBef>
                  <a:spcPct val="0"/>
                </a:spcBef>
                <a:spcAft>
                  <a:spcPct val="0"/>
                </a:spcAft>
              </a:pPr>
              <a:r>
                <a:rPr lang="en-US" dirty="0">
                  <a:solidFill>
                    <a:schemeClr val="bg1"/>
                  </a:solidFill>
                </a:rPr>
                <a:t>Battery</a:t>
              </a:r>
            </a:p>
            <a:p>
              <a:pPr defTabSz="914102" fontAlgn="base">
                <a:lnSpc>
                  <a:spcPct val="120000"/>
                </a:lnSpc>
                <a:spcBef>
                  <a:spcPct val="0"/>
                </a:spcBef>
                <a:spcAft>
                  <a:spcPct val="0"/>
                </a:spcAft>
              </a:pPr>
              <a:r>
                <a:rPr lang="en-US" dirty="0">
                  <a:solidFill>
                    <a:schemeClr val="bg1"/>
                  </a:solidFill>
                </a:rPr>
                <a:t>GPS</a:t>
              </a:r>
            </a:p>
            <a:p>
              <a:pPr defTabSz="914102" fontAlgn="base">
                <a:lnSpc>
                  <a:spcPct val="120000"/>
                </a:lnSpc>
                <a:spcBef>
                  <a:spcPct val="0"/>
                </a:spcBef>
                <a:spcAft>
                  <a:spcPct val="0"/>
                </a:spcAft>
              </a:pPr>
              <a:r>
                <a:rPr lang="en-US" dirty="0">
                  <a:solidFill>
                    <a:schemeClr val="bg1"/>
                  </a:solidFill>
                </a:rPr>
                <a:t>Lights</a:t>
              </a:r>
            </a:p>
            <a:p>
              <a:pPr defTabSz="914102" fontAlgn="base">
                <a:lnSpc>
                  <a:spcPct val="120000"/>
                </a:lnSpc>
                <a:spcBef>
                  <a:spcPct val="0"/>
                </a:spcBef>
                <a:spcAft>
                  <a:spcPct val="0"/>
                </a:spcAft>
              </a:pPr>
              <a:r>
                <a:rPr lang="en-US" dirty="0">
                  <a:solidFill>
                    <a:schemeClr val="bg1"/>
                  </a:solidFill>
                </a:rPr>
                <a:t>Notifications</a:t>
              </a:r>
            </a:p>
            <a:p>
              <a:pPr defTabSz="914102" fontAlgn="base">
                <a:lnSpc>
                  <a:spcPct val="120000"/>
                </a:lnSpc>
                <a:spcBef>
                  <a:spcPct val="0"/>
                </a:spcBef>
                <a:spcAft>
                  <a:spcPct val="0"/>
                </a:spcAft>
              </a:pPr>
              <a:r>
                <a:rPr lang="en-US" dirty="0">
                  <a:solidFill>
                    <a:schemeClr val="bg1"/>
                  </a:solidFill>
                </a:rPr>
                <a:t>Settings</a:t>
              </a:r>
            </a:p>
            <a:p>
              <a:pPr defTabSz="914102" fontAlgn="base">
                <a:lnSpc>
                  <a:spcPct val="120000"/>
                </a:lnSpc>
                <a:spcBef>
                  <a:spcPct val="0"/>
                </a:spcBef>
                <a:spcAft>
                  <a:spcPct val="0"/>
                </a:spcAft>
              </a:pPr>
              <a:r>
                <a:rPr lang="en-US" dirty="0">
                  <a:solidFill>
                    <a:schemeClr val="bg1"/>
                  </a:solidFill>
                </a:rPr>
                <a:t>Text To Speech</a:t>
              </a:r>
            </a:p>
          </p:txBody>
        </p:sp>
        <p:sp>
          <p:nvSpPr>
            <p:cNvPr id="36" name="TextBox 35"/>
            <p:cNvSpPr txBox="1"/>
            <p:nvPr/>
          </p:nvSpPr>
          <p:spPr>
            <a:xfrm>
              <a:off x="2785590" y="3344613"/>
              <a:ext cx="1596994" cy="1936171"/>
            </a:xfrm>
            <a:prstGeom prst="rect">
              <a:avLst/>
            </a:prstGeom>
            <a:noFill/>
          </p:spPr>
          <p:txBody>
            <a:bodyPr wrap="square" lIns="179285" tIns="143428" rIns="179285" bIns="143428" rtlCol="0">
              <a:spAutoFit/>
            </a:bodyPr>
            <a:lstStyle/>
            <a:p>
              <a:pPr defTabSz="914102" fontAlgn="base">
                <a:lnSpc>
                  <a:spcPct val="120000"/>
                </a:lnSpc>
                <a:spcBef>
                  <a:spcPct val="0"/>
                </a:spcBef>
                <a:spcAft>
                  <a:spcPct val="0"/>
                </a:spcAft>
              </a:pPr>
              <a:r>
                <a:rPr lang="en-US" dirty="0">
                  <a:solidFill>
                    <a:schemeClr val="bg1"/>
                  </a:solidFill>
                </a:rPr>
                <a:t>Battery</a:t>
              </a:r>
            </a:p>
            <a:p>
              <a:pPr defTabSz="914102" fontAlgn="base">
                <a:lnSpc>
                  <a:spcPct val="120000"/>
                </a:lnSpc>
                <a:spcBef>
                  <a:spcPct val="0"/>
                </a:spcBef>
                <a:spcAft>
                  <a:spcPct val="0"/>
                </a:spcAft>
              </a:pPr>
              <a:r>
                <a:rPr lang="en-US" dirty="0">
                  <a:solidFill>
                    <a:schemeClr val="bg1"/>
                  </a:solidFill>
                </a:rPr>
                <a:t>GPS</a:t>
              </a:r>
            </a:p>
            <a:p>
              <a:pPr defTabSz="914102" fontAlgn="base">
                <a:lnSpc>
                  <a:spcPct val="120000"/>
                </a:lnSpc>
                <a:spcBef>
                  <a:spcPct val="0"/>
                </a:spcBef>
                <a:spcAft>
                  <a:spcPct val="0"/>
                </a:spcAft>
              </a:pPr>
              <a:r>
                <a:rPr lang="en-US" dirty="0">
                  <a:solidFill>
                    <a:schemeClr val="bg1"/>
                  </a:solidFill>
                </a:rPr>
                <a:t>Lights</a:t>
              </a:r>
            </a:p>
            <a:p>
              <a:pPr defTabSz="914102" fontAlgn="base">
                <a:lnSpc>
                  <a:spcPct val="120000"/>
                </a:lnSpc>
                <a:spcBef>
                  <a:spcPct val="0"/>
                </a:spcBef>
                <a:spcAft>
                  <a:spcPct val="0"/>
                </a:spcAft>
              </a:pPr>
              <a:r>
                <a:rPr lang="en-US" dirty="0">
                  <a:solidFill>
                    <a:schemeClr val="bg1"/>
                  </a:solidFill>
                </a:rPr>
                <a:t>Notifications</a:t>
              </a:r>
            </a:p>
            <a:p>
              <a:pPr defTabSz="914102" fontAlgn="base">
                <a:lnSpc>
                  <a:spcPct val="120000"/>
                </a:lnSpc>
                <a:spcBef>
                  <a:spcPct val="0"/>
                </a:spcBef>
                <a:spcAft>
                  <a:spcPct val="0"/>
                </a:spcAft>
              </a:pPr>
              <a:r>
                <a:rPr lang="en-US" dirty="0">
                  <a:solidFill>
                    <a:schemeClr val="bg1"/>
                  </a:solidFill>
                </a:rPr>
                <a:t>Settings</a:t>
              </a:r>
            </a:p>
            <a:p>
              <a:pPr defTabSz="914102" fontAlgn="base">
                <a:lnSpc>
                  <a:spcPct val="120000"/>
                </a:lnSpc>
                <a:spcBef>
                  <a:spcPct val="0"/>
                </a:spcBef>
                <a:spcAft>
                  <a:spcPct val="0"/>
                </a:spcAft>
              </a:pPr>
              <a:r>
                <a:rPr lang="en-US" dirty="0">
                  <a:solidFill>
                    <a:schemeClr val="bg1"/>
                  </a:solidFill>
                </a:rPr>
                <a:t>Text To Speech</a:t>
              </a:r>
            </a:p>
          </p:txBody>
        </p:sp>
        <p:sp>
          <p:nvSpPr>
            <p:cNvPr id="37" name="TextBox 36"/>
            <p:cNvSpPr txBox="1"/>
            <p:nvPr/>
          </p:nvSpPr>
          <p:spPr>
            <a:xfrm>
              <a:off x="4521967" y="3344613"/>
              <a:ext cx="1596994" cy="1936171"/>
            </a:xfrm>
            <a:prstGeom prst="rect">
              <a:avLst/>
            </a:prstGeom>
            <a:noFill/>
          </p:spPr>
          <p:txBody>
            <a:bodyPr wrap="square" lIns="179285" tIns="143428" rIns="179285" bIns="143428" rtlCol="0">
              <a:spAutoFit/>
            </a:bodyPr>
            <a:lstStyle/>
            <a:p>
              <a:pPr defTabSz="914102" fontAlgn="base">
                <a:lnSpc>
                  <a:spcPct val="120000"/>
                </a:lnSpc>
                <a:spcBef>
                  <a:spcPct val="0"/>
                </a:spcBef>
                <a:spcAft>
                  <a:spcPct val="0"/>
                </a:spcAft>
              </a:pPr>
              <a:r>
                <a:rPr lang="en-US" dirty="0">
                  <a:solidFill>
                    <a:schemeClr val="bg1"/>
                  </a:solidFill>
                </a:rPr>
                <a:t>Battery</a:t>
              </a:r>
            </a:p>
            <a:p>
              <a:pPr defTabSz="914102" fontAlgn="base">
                <a:lnSpc>
                  <a:spcPct val="120000"/>
                </a:lnSpc>
                <a:spcBef>
                  <a:spcPct val="0"/>
                </a:spcBef>
                <a:spcAft>
                  <a:spcPct val="0"/>
                </a:spcAft>
              </a:pPr>
              <a:r>
                <a:rPr lang="en-US" dirty="0">
                  <a:solidFill>
                    <a:schemeClr val="bg1"/>
                  </a:solidFill>
                </a:rPr>
                <a:t>GPS</a:t>
              </a:r>
            </a:p>
            <a:p>
              <a:pPr defTabSz="914102" fontAlgn="base">
                <a:lnSpc>
                  <a:spcPct val="120000"/>
                </a:lnSpc>
                <a:spcBef>
                  <a:spcPct val="0"/>
                </a:spcBef>
                <a:spcAft>
                  <a:spcPct val="0"/>
                </a:spcAft>
              </a:pPr>
              <a:r>
                <a:rPr lang="en-US" dirty="0">
                  <a:solidFill>
                    <a:schemeClr val="bg1"/>
                  </a:solidFill>
                </a:rPr>
                <a:t>Lights</a:t>
              </a:r>
            </a:p>
            <a:p>
              <a:pPr defTabSz="914102" fontAlgn="base">
                <a:lnSpc>
                  <a:spcPct val="120000"/>
                </a:lnSpc>
                <a:spcBef>
                  <a:spcPct val="0"/>
                </a:spcBef>
                <a:spcAft>
                  <a:spcPct val="0"/>
                </a:spcAft>
              </a:pPr>
              <a:r>
                <a:rPr lang="en-US" dirty="0">
                  <a:solidFill>
                    <a:schemeClr val="bg1"/>
                  </a:solidFill>
                </a:rPr>
                <a:t>Notifications</a:t>
              </a:r>
            </a:p>
            <a:p>
              <a:pPr defTabSz="914102" fontAlgn="base">
                <a:lnSpc>
                  <a:spcPct val="120000"/>
                </a:lnSpc>
                <a:spcBef>
                  <a:spcPct val="0"/>
                </a:spcBef>
                <a:spcAft>
                  <a:spcPct val="0"/>
                </a:spcAft>
              </a:pPr>
              <a:r>
                <a:rPr lang="en-US" dirty="0">
                  <a:solidFill>
                    <a:schemeClr val="bg1"/>
                  </a:solidFill>
                </a:rPr>
                <a:t>Settings</a:t>
              </a:r>
            </a:p>
            <a:p>
              <a:pPr defTabSz="914102" fontAlgn="base">
                <a:lnSpc>
                  <a:spcPct val="120000"/>
                </a:lnSpc>
                <a:spcBef>
                  <a:spcPct val="0"/>
                </a:spcBef>
                <a:spcAft>
                  <a:spcPct val="0"/>
                </a:spcAft>
              </a:pPr>
              <a:r>
                <a:rPr lang="en-US" dirty="0">
                  <a:solidFill>
                    <a:schemeClr val="bg1"/>
                  </a:solidFill>
                </a:rPr>
                <a:t>Text To Speech</a:t>
              </a:r>
            </a:p>
          </p:txBody>
        </p:sp>
      </p:grpSp>
    </p:spTree>
    <p:extLst>
      <p:ext uri="{BB962C8B-B14F-4D97-AF65-F5344CB8AC3E}">
        <p14:creationId xmlns:p14="http://schemas.microsoft.com/office/powerpoint/2010/main" val="6122037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fade">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xEl>
                                              <p:pRg st="1" end="1"/>
                                            </p:txEl>
                                          </p:spTgt>
                                        </p:tgtEl>
                                        <p:attrNameLst>
                                          <p:attrName>style.visibility</p:attrName>
                                        </p:attrNameLst>
                                      </p:cBhvr>
                                      <p:to>
                                        <p:strVal val="visible"/>
                                      </p:to>
                                    </p:set>
                                    <p:animEffect transition="in" filter="fade">
                                      <p:cBhvr>
                                        <p:cTn id="12" dur="500"/>
                                        <p:tgtEl>
                                          <p:spTgt spid="4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535041" y="1714650"/>
            <a:ext cx="7121919" cy="3428701"/>
            <a:chOff x="3052885" y="1540490"/>
            <a:chExt cx="6086230" cy="2930090"/>
          </a:xfrm>
        </p:grpSpPr>
        <p:sp>
          <p:nvSpPr>
            <p:cNvPr id="29" name="Rectangle 28"/>
            <p:cNvSpPr/>
            <p:nvPr/>
          </p:nvSpPr>
          <p:spPr bwMode="auto">
            <a:xfrm>
              <a:off x="3052885" y="1540490"/>
              <a:ext cx="6086230" cy="884237"/>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3052885" y="3100798"/>
              <a:ext cx="2010441" cy="4711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6" name="Rectangle 45"/>
            <p:cNvSpPr/>
            <p:nvPr/>
          </p:nvSpPr>
          <p:spPr bwMode="auto">
            <a:xfrm>
              <a:off x="5089101" y="3100798"/>
              <a:ext cx="2010441" cy="4711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7" name="Rectangle 46"/>
            <p:cNvSpPr/>
            <p:nvPr/>
          </p:nvSpPr>
          <p:spPr bwMode="auto">
            <a:xfrm>
              <a:off x="7125318" y="3100798"/>
              <a:ext cx="2010441" cy="4711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9" name="TextBox 48"/>
            <p:cNvSpPr txBox="1"/>
            <p:nvPr/>
          </p:nvSpPr>
          <p:spPr>
            <a:xfrm>
              <a:off x="5089101" y="3114392"/>
              <a:ext cx="2010441" cy="43164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400" dirty="0">
                  <a:solidFill>
                    <a:schemeClr val="bg1"/>
                  </a:solidFill>
                </a:rPr>
                <a:t>TextToSpeech</a:t>
              </a:r>
            </a:p>
          </p:txBody>
        </p:sp>
        <p:sp>
          <p:nvSpPr>
            <p:cNvPr id="51" name="TextBox 50"/>
            <p:cNvSpPr txBox="1"/>
            <p:nvPr/>
          </p:nvSpPr>
          <p:spPr>
            <a:xfrm>
              <a:off x="3062426" y="1623127"/>
              <a:ext cx="6073333" cy="66836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200" dirty="0">
                  <a:solidFill>
                    <a:schemeClr val="bg1"/>
                  </a:solidFill>
                  <a:latin typeface="+mj-lt"/>
                </a:rPr>
                <a:t>Speak(“Hello World”);</a:t>
              </a:r>
            </a:p>
          </p:txBody>
        </p:sp>
        <p:grpSp>
          <p:nvGrpSpPr>
            <p:cNvPr id="6" name="Group 5"/>
            <p:cNvGrpSpPr/>
            <p:nvPr/>
          </p:nvGrpSpPr>
          <p:grpSpPr>
            <a:xfrm>
              <a:off x="3697708" y="3749787"/>
              <a:ext cx="720794" cy="720793"/>
              <a:chOff x="1347490" y="1220071"/>
              <a:chExt cx="720794" cy="720793"/>
            </a:xfrm>
          </p:grpSpPr>
          <p:sp>
            <p:nvSpPr>
              <p:cNvPr id="54" name="Oval 53"/>
              <p:cNvSpPr/>
              <p:nvPr/>
            </p:nvSpPr>
            <p:spPr bwMode="auto">
              <a:xfrm>
                <a:off x="1347490" y="1220071"/>
                <a:ext cx="720794" cy="720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30861" y="1368855"/>
                <a:ext cx="327969" cy="366553"/>
              </a:xfrm>
              <a:prstGeom prst="rect">
                <a:avLst/>
              </a:prstGeom>
            </p:spPr>
          </p:pic>
        </p:grpSp>
        <p:grpSp>
          <p:nvGrpSpPr>
            <p:cNvPr id="7" name="Group 6"/>
            <p:cNvGrpSpPr/>
            <p:nvPr/>
          </p:nvGrpSpPr>
          <p:grpSpPr>
            <a:xfrm>
              <a:off x="5733924" y="3749787"/>
              <a:ext cx="720794" cy="720793"/>
              <a:chOff x="3391280" y="1217371"/>
              <a:chExt cx="720794" cy="720793"/>
            </a:xfrm>
          </p:grpSpPr>
          <p:sp>
            <p:nvSpPr>
              <p:cNvPr id="61" name="Oval 60"/>
              <p:cNvSpPr/>
              <p:nvPr/>
            </p:nvSpPr>
            <p:spPr bwMode="auto">
              <a:xfrm>
                <a:off x="3391280" y="1217371"/>
                <a:ext cx="720794" cy="720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592613" y="1398126"/>
                <a:ext cx="304780" cy="350496"/>
              </a:xfrm>
              <a:prstGeom prst="rect">
                <a:avLst/>
              </a:prstGeom>
            </p:spPr>
          </p:pic>
        </p:grpSp>
        <p:grpSp>
          <p:nvGrpSpPr>
            <p:cNvPr id="8" name="Group 7"/>
            <p:cNvGrpSpPr/>
            <p:nvPr/>
          </p:nvGrpSpPr>
          <p:grpSpPr>
            <a:xfrm>
              <a:off x="7757253" y="3749787"/>
              <a:ext cx="720795" cy="720793"/>
              <a:chOff x="5392378" y="1217371"/>
              <a:chExt cx="720795" cy="720793"/>
            </a:xfrm>
          </p:grpSpPr>
          <p:sp>
            <p:nvSpPr>
              <p:cNvPr id="63" name="Oval 62"/>
              <p:cNvSpPr/>
              <p:nvPr/>
            </p:nvSpPr>
            <p:spPr bwMode="auto">
              <a:xfrm>
                <a:off x="5392378" y="1217371"/>
                <a:ext cx="720795" cy="720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90382" y="1422041"/>
                <a:ext cx="326550" cy="304780"/>
              </a:xfrm>
              <a:prstGeom prst="rect">
                <a:avLst/>
              </a:prstGeom>
            </p:spPr>
          </p:pic>
        </p:grpSp>
        <p:sp>
          <p:nvSpPr>
            <p:cNvPr id="67" name="Down Arrow 66"/>
            <p:cNvSpPr/>
            <p:nvPr/>
          </p:nvSpPr>
          <p:spPr bwMode="auto">
            <a:xfrm>
              <a:off x="795608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solidFill>
                  <a:srgbClr val="70ACBB"/>
                </a:solidFill>
                <a:ea typeface="Segoe UI" pitchFamily="34" charset="0"/>
                <a:cs typeface="Segoe UI" pitchFamily="34" charset="0"/>
              </a:endParaRPr>
            </a:p>
          </p:txBody>
        </p:sp>
        <p:sp>
          <p:nvSpPr>
            <p:cNvPr id="69" name="TextBox 68"/>
            <p:cNvSpPr txBox="1"/>
            <p:nvPr/>
          </p:nvSpPr>
          <p:spPr>
            <a:xfrm>
              <a:off x="3052885" y="3120812"/>
              <a:ext cx="2010441" cy="43164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400" dirty="0">
                  <a:solidFill>
                    <a:schemeClr val="bg1"/>
                  </a:solidFill>
                </a:rPr>
                <a:t>AVSpeechSynthesizer</a:t>
              </a:r>
            </a:p>
          </p:txBody>
        </p:sp>
        <p:sp>
          <p:nvSpPr>
            <p:cNvPr id="70" name="TextBox 69"/>
            <p:cNvSpPr txBox="1"/>
            <p:nvPr/>
          </p:nvSpPr>
          <p:spPr>
            <a:xfrm>
              <a:off x="7099542" y="3115428"/>
              <a:ext cx="2036217" cy="43164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400" dirty="0">
                  <a:solidFill>
                    <a:schemeClr val="bg1"/>
                  </a:solidFill>
                </a:rPr>
                <a:t>SpeechSynthesizer</a:t>
              </a:r>
            </a:p>
          </p:txBody>
        </p:sp>
        <p:sp>
          <p:nvSpPr>
            <p:cNvPr id="71" name="Down Arrow 70"/>
            <p:cNvSpPr/>
            <p:nvPr/>
          </p:nvSpPr>
          <p:spPr bwMode="auto">
            <a:xfrm>
              <a:off x="588280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solidFill>
                  <a:srgbClr val="70ACBB"/>
                </a:solidFill>
                <a:ea typeface="Segoe UI" pitchFamily="34" charset="0"/>
                <a:cs typeface="Segoe UI" pitchFamily="34" charset="0"/>
              </a:endParaRPr>
            </a:p>
          </p:txBody>
        </p:sp>
        <p:sp>
          <p:nvSpPr>
            <p:cNvPr id="72" name="Down Arrow 71"/>
            <p:cNvSpPr/>
            <p:nvPr/>
          </p:nvSpPr>
          <p:spPr bwMode="auto">
            <a:xfrm>
              <a:off x="3846584"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solidFill>
                  <a:srgbClr val="70ACBB"/>
                </a:solidFill>
                <a:ea typeface="Segoe UI" pitchFamily="34" charset="0"/>
                <a:cs typeface="Segoe UI" pitchFamily="34" charset="0"/>
              </a:endParaRPr>
            </a:p>
          </p:txBody>
        </p:sp>
      </p:grpSp>
    </p:spTree>
    <p:extLst>
      <p:ext uri="{BB962C8B-B14F-4D97-AF65-F5344CB8AC3E}">
        <p14:creationId xmlns:p14="http://schemas.microsoft.com/office/powerpoint/2010/main" val="113810128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396484" cy="899665"/>
          </a:xfrm>
        </p:spPr>
        <p:txBody>
          <a:bodyPr/>
          <a:lstStyle/>
          <a:p>
            <a:r>
              <a:rPr lang="en-US" dirty="0"/>
              <a:t>Plugins for </a:t>
            </a:r>
            <a:r>
              <a:rPr lang="en-US" sz="4700" dirty="0"/>
              <a:t>Xamarin</a:t>
            </a:r>
          </a:p>
        </p:txBody>
      </p:sp>
      <p:sp>
        <p:nvSpPr>
          <p:cNvPr id="44" name="Rectangle 43"/>
          <p:cNvSpPr/>
          <p:nvPr/>
        </p:nvSpPr>
        <p:spPr bwMode="auto">
          <a:xfrm>
            <a:off x="1355009" y="2163560"/>
            <a:ext cx="9481982" cy="1465992"/>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5" name="TextBox 44"/>
          <p:cNvSpPr txBox="1"/>
          <p:nvPr/>
        </p:nvSpPr>
        <p:spPr>
          <a:xfrm>
            <a:off x="1355009" y="2372975"/>
            <a:ext cx="9481981" cy="966766"/>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4400" dirty="0">
                <a:solidFill>
                  <a:schemeClr val="bg1"/>
                </a:solidFill>
                <a:latin typeface="+mj-lt"/>
              </a:rPr>
              <a:t>Common API</a:t>
            </a:r>
          </a:p>
        </p:txBody>
      </p:sp>
      <p:grpSp>
        <p:nvGrpSpPr>
          <p:cNvPr id="10" name="Group 9"/>
          <p:cNvGrpSpPr/>
          <p:nvPr/>
        </p:nvGrpSpPr>
        <p:grpSpPr>
          <a:xfrm>
            <a:off x="1355009" y="4092929"/>
            <a:ext cx="9481982" cy="1421090"/>
            <a:chOff x="1125407" y="4176479"/>
            <a:chExt cx="9481982" cy="1421090"/>
          </a:xfrm>
        </p:grpSpPr>
        <p:pic>
          <p:nvPicPr>
            <p:cNvPr id="9" name="Picture 8" descr="Icon_A.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25407" y="4176480"/>
              <a:ext cx="1061431" cy="1421089"/>
            </a:xfrm>
            <a:prstGeom prst="rect">
              <a:avLst/>
            </a:prstGeom>
          </p:spPr>
        </p:pic>
        <p:pic>
          <p:nvPicPr>
            <p:cNvPr id="65" name="Picture 6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37039" y="4305705"/>
              <a:ext cx="1207292" cy="1080559"/>
            </a:xfrm>
            <a:prstGeom prst="rect">
              <a:avLst/>
            </a:prstGeom>
          </p:spPr>
        </p:pic>
        <p:pic>
          <p:nvPicPr>
            <p:cNvPr id="68" name="Picture 6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94532" y="4305705"/>
              <a:ext cx="1206330" cy="1191619"/>
            </a:xfrm>
            <a:prstGeom prst="rect">
              <a:avLst/>
            </a:prstGeom>
          </p:spPr>
        </p:pic>
        <p:pic>
          <p:nvPicPr>
            <p:cNvPr id="69" name="Picture 6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51063" y="4176480"/>
              <a:ext cx="1137969" cy="1375388"/>
            </a:xfrm>
            <a:prstGeom prst="rect">
              <a:avLst/>
            </a:prstGeom>
          </p:spPr>
        </p:pic>
        <p:pic>
          <p:nvPicPr>
            <p:cNvPr id="70" name="Picture 6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583500" y="4176479"/>
              <a:ext cx="1023889" cy="1421089"/>
            </a:xfrm>
            <a:prstGeom prst="rect">
              <a:avLst/>
            </a:prstGeom>
          </p:spPr>
        </p:pic>
        <p:pic>
          <p:nvPicPr>
            <p:cNvPr id="71" name="Picture 7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939233" y="4416765"/>
              <a:ext cx="1094067" cy="1080559"/>
            </a:xfrm>
            <a:prstGeom prst="rect">
              <a:avLst/>
            </a:prstGeom>
          </p:spPr>
        </p:pic>
      </p:grpSp>
      <p:sp>
        <p:nvSpPr>
          <p:cNvPr id="81" name="Title 1"/>
          <p:cNvSpPr txBox="1">
            <a:spLocks/>
          </p:cNvSpPr>
          <p:nvPr/>
        </p:nvSpPr>
        <p:spPr>
          <a:xfrm>
            <a:off x="6005614" y="503478"/>
            <a:ext cx="5710129" cy="514971"/>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2800"/>
              <a:t>github.com/xamarin/plugins</a:t>
            </a:r>
          </a:p>
          <a:p>
            <a:pPr algn="ctr"/>
            <a:endParaRPr lang="en-US" sz="2800"/>
          </a:p>
        </p:txBody>
      </p:sp>
    </p:spTree>
    <p:extLst>
      <p:ext uri="{BB962C8B-B14F-4D97-AF65-F5344CB8AC3E}">
        <p14:creationId xmlns:p14="http://schemas.microsoft.com/office/powerpoint/2010/main" val="36683174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pPr algn="ctr"/>
            <a:r>
              <a:rPr lang="en-US" dirty="0">
                <a:solidFill>
                  <a:srgbClr val="06AED0"/>
                </a:solidFill>
              </a:rPr>
              <a:t>Xamarin – Your Complete Mobile Solution</a:t>
            </a:r>
          </a:p>
        </p:txBody>
      </p:sp>
      <p:grpSp>
        <p:nvGrpSpPr>
          <p:cNvPr id="16" name="Group 15"/>
          <p:cNvGrpSpPr/>
          <p:nvPr/>
        </p:nvGrpSpPr>
        <p:grpSpPr>
          <a:xfrm>
            <a:off x="887731" y="2369841"/>
            <a:ext cx="3388306" cy="1126224"/>
            <a:chOff x="905531" y="2416864"/>
            <a:chExt cx="3456249" cy="1148807"/>
          </a:xfrm>
        </p:grpSpPr>
        <p:pic>
          <p:nvPicPr>
            <p:cNvPr id="3" name="Picture 2"/>
            <p:cNvPicPr>
              <a:picLocks noChangeAspect="1"/>
            </p:cNvPicPr>
            <p:nvPr/>
          </p:nvPicPr>
          <p:blipFill>
            <a:blip r:embed="rId3">
              <a:duotone>
                <a:prstClr val="black"/>
                <a:schemeClr val="bg2">
                  <a:lumMod val="85000"/>
                  <a:tint val="45000"/>
                  <a:satMod val="400000"/>
                </a:schemeClr>
              </a:duotone>
              <a:extLst>
                <a:ext uri="{28A0092B-C50C-407E-A947-70E740481C1C}">
                  <a14:useLocalDpi xmlns:a14="http://schemas.microsoft.com/office/drawing/2010/main"/>
                </a:ext>
              </a:extLst>
            </a:blip>
            <a:stretch>
              <a:fillRect/>
            </a:stretch>
          </p:blipFill>
          <p:spPr>
            <a:xfrm>
              <a:off x="905531" y="2416864"/>
              <a:ext cx="3456249" cy="1145142"/>
            </a:xfrm>
            <a:prstGeom prst="rect">
              <a:avLst/>
            </a:prstGeom>
            <a:effectLst>
              <a:outerShdw blurRad="50800" dist="38100" dir="5400000" algn="t" rotWithShape="0">
                <a:prstClr val="black">
                  <a:alpha val="20000"/>
                </a:prstClr>
              </a:outerShdw>
            </a:effectLst>
          </p:spPr>
        </p:pic>
        <p:sp>
          <p:nvSpPr>
            <p:cNvPr id="8" name="TextBox 7"/>
            <p:cNvSpPr txBox="1"/>
            <p:nvPr/>
          </p:nvSpPr>
          <p:spPr>
            <a:xfrm>
              <a:off x="917655" y="3072716"/>
              <a:ext cx="3424818"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a:solidFill>
                    <a:srgbClr val="FFFFFF"/>
                  </a:solidFill>
                </a:rPr>
                <a:t>BUILD</a:t>
              </a:r>
            </a:p>
          </p:txBody>
        </p:sp>
      </p:grpSp>
      <p:grpSp>
        <p:nvGrpSpPr>
          <p:cNvPr id="12" name="Group 11"/>
          <p:cNvGrpSpPr/>
          <p:nvPr/>
        </p:nvGrpSpPr>
        <p:grpSpPr>
          <a:xfrm>
            <a:off x="4391641" y="2369839"/>
            <a:ext cx="3592421" cy="1131039"/>
            <a:chOff x="4479701" y="2416862"/>
            <a:chExt cx="3664457" cy="1153719"/>
          </a:xfrm>
        </p:grpSpPr>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79701" y="2416862"/>
              <a:ext cx="3664457" cy="1145143"/>
            </a:xfrm>
            <a:prstGeom prst="rect">
              <a:avLst/>
            </a:prstGeom>
            <a:effectLst>
              <a:outerShdw blurRad="50800" dist="38100" dir="5400000" algn="t" rotWithShape="0">
                <a:prstClr val="black">
                  <a:alpha val="20000"/>
                </a:prstClr>
              </a:outerShdw>
            </a:effectLst>
          </p:spPr>
        </p:pic>
        <p:sp>
          <p:nvSpPr>
            <p:cNvPr id="9" name="TextBox 8"/>
            <p:cNvSpPr txBox="1"/>
            <p:nvPr/>
          </p:nvSpPr>
          <p:spPr>
            <a:xfrm>
              <a:off x="4486679" y="3077626"/>
              <a:ext cx="3641119"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TEST</a:t>
              </a:r>
            </a:p>
          </p:txBody>
        </p:sp>
      </p:grpSp>
      <p:grpSp>
        <p:nvGrpSpPr>
          <p:cNvPr id="14" name="Group 13"/>
          <p:cNvGrpSpPr/>
          <p:nvPr/>
        </p:nvGrpSpPr>
        <p:grpSpPr>
          <a:xfrm>
            <a:off x="8099665" y="2369841"/>
            <a:ext cx="3204603" cy="1122632"/>
            <a:chOff x="8262080" y="2416864"/>
            <a:chExt cx="3268862" cy="1145143"/>
          </a:xfrm>
        </p:grpSpPr>
        <p:pic>
          <p:nvPicPr>
            <p:cNvPr id="5" name="Picture 4"/>
            <p:cNvPicPr>
              <a:picLocks noChangeAspect="1"/>
            </p:cNvPicPr>
            <p:nvPr/>
          </p:nvPicPr>
          <p:blipFill>
            <a:blip r:embed="rId5">
              <a:duotone>
                <a:prstClr val="black"/>
                <a:schemeClr val="bg2">
                  <a:lumMod val="85000"/>
                  <a:tint val="45000"/>
                  <a:satMod val="400000"/>
                </a:schemeClr>
              </a:duotone>
              <a:extLst>
                <a:ext uri="{28A0092B-C50C-407E-A947-70E740481C1C}">
                  <a14:useLocalDpi xmlns:a14="http://schemas.microsoft.com/office/drawing/2010/main"/>
                </a:ext>
              </a:extLst>
            </a:blip>
            <a:stretch>
              <a:fillRect/>
            </a:stretch>
          </p:blipFill>
          <p:spPr>
            <a:xfrm>
              <a:off x="8262080" y="2416864"/>
              <a:ext cx="3268862" cy="1145143"/>
            </a:xfrm>
            <a:prstGeom prst="rect">
              <a:avLst/>
            </a:prstGeom>
            <a:effectLst>
              <a:outerShdw blurRad="50800" dist="38100" dir="5400000" algn="t" rotWithShape="0">
                <a:prstClr val="black">
                  <a:alpha val="20000"/>
                </a:prstClr>
              </a:outerShdw>
            </a:effectLst>
          </p:spPr>
        </p:pic>
        <p:sp>
          <p:nvSpPr>
            <p:cNvPr id="10" name="TextBox 9"/>
            <p:cNvSpPr txBox="1"/>
            <p:nvPr/>
          </p:nvSpPr>
          <p:spPr>
            <a:xfrm>
              <a:off x="8293313" y="3066149"/>
              <a:ext cx="3226532"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MONITOR</a:t>
              </a:r>
            </a:p>
          </p:txBody>
        </p:sp>
      </p:grpSp>
      <p:grpSp>
        <p:nvGrpSpPr>
          <p:cNvPr id="15" name="Group 14"/>
          <p:cNvGrpSpPr/>
          <p:nvPr/>
        </p:nvGrpSpPr>
        <p:grpSpPr>
          <a:xfrm>
            <a:off x="3840530" y="4491820"/>
            <a:ext cx="4510938" cy="1122632"/>
            <a:chOff x="3917540" y="4581390"/>
            <a:chExt cx="4601392" cy="1145142"/>
          </a:xfrm>
        </p:grpSpPr>
        <p:pic>
          <p:nvPicPr>
            <p:cNvPr id="6" name="Picture 5"/>
            <p:cNvPicPr>
              <a:picLocks noChangeAspect="1"/>
            </p:cNvPicPr>
            <p:nvPr/>
          </p:nvPicPr>
          <p:blipFill>
            <a:blip r:embed="rId6">
              <a:duotone>
                <a:prstClr val="black"/>
                <a:schemeClr val="bg2">
                  <a:lumMod val="85000"/>
                  <a:tint val="45000"/>
                  <a:satMod val="400000"/>
                </a:schemeClr>
              </a:duotone>
              <a:extLst>
                <a:ext uri="{28A0092B-C50C-407E-A947-70E740481C1C}">
                  <a14:useLocalDpi xmlns:a14="http://schemas.microsoft.com/office/drawing/2010/main"/>
                </a:ext>
              </a:extLst>
            </a:blip>
            <a:stretch>
              <a:fillRect/>
            </a:stretch>
          </p:blipFill>
          <p:spPr>
            <a:xfrm>
              <a:off x="3917540" y="4581390"/>
              <a:ext cx="4601392" cy="1145142"/>
            </a:xfrm>
            <a:prstGeom prst="rect">
              <a:avLst/>
            </a:prstGeom>
            <a:noFill/>
            <a:effectLst>
              <a:outerShdw blurRad="50800" dist="38100" dir="5400000" algn="t" rotWithShape="0">
                <a:prstClr val="black">
                  <a:alpha val="20000"/>
                </a:prstClr>
              </a:outerShdw>
            </a:effectLst>
          </p:spPr>
        </p:pic>
        <p:sp>
          <p:nvSpPr>
            <p:cNvPr id="11" name="TextBox 10"/>
            <p:cNvSpPr txBox="1"/>
            <p:nvPr/>
          </p:nvSpPr>
          <p:spPr>
            <a:xfrm>
              <a:off x="3931180" y="5226056"/>
              <a:ext cx="4565320"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a:solidFill>
                    <a:srgbClr val="FFFFFF"/>
                  </a:solidFill>
                </a:rPr>
                <a:t>ACCELERATE</a:t>
              </a:r>
              <a:endParaRPr lang="en-US" sz="1372" b="1" dirty="0" err="1">
                <a:solidFill>
                  <a:srgbClr val="FFFFFF"/>
                </a:solidFill>
              </a:endParaRPr>
            </a:p>
          </p:txBody>
        </p:sp>
      </p:grpSp>
      <p:grpSp>
        <p:nvGrpSpPr>
          <p:cNvPr id="27" name="Group 26"/>
          <p:cNvGrpSpPr/>
          <p:nvPr/>
        </p:nvGrpSpPr>
        <p:grpSpPr>
          <a:xfrm>
            <a:off x="2437346" y="3661790"/>
            <a:ext cx="7311083" cy="699757"/>
            <a:chOff x="2486219" y="3723956"/>
            <a:chExt cx="7457685" cy="713789"/>
          </a:xfrm>
        </p:grpSpPr>
        <p:grpSp>
          <p:nvGrpSpPr>
            <p:cNvPr id="26" name="Group 25"/>
            <p:cNvGrpSpPr/>
            <p:nvPr/>
          </p:nvGrpSpPr>
          <p:grpSpPr>
            <a:xfrm>
              <a:off x="2486219" y="3723956"/>
              <a:ext cx="7457685" cy="713789"/>
              <a:chOff x="2486219" y="3723956"/>
              <a:chExt cx="7457685" cy="713789"/>
            </a:xfrm>
          </p:grpSpPr>
          <p:sp>
            <p:nvSpPr>
              <p:cNvPr id="7" name="Oval 6"/>
              <p:cNvSpPr/>
              <p:nvPr/>
            </p:nvSpPr>
            <p:spPr bwMode="auto">
              <a:xfrm>
                <a:off x="2486219" y="3723956"/>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6175186" y="3736438"/>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9857801" y="3727395"/>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176907" y="4351642"/>
                <a:ext cx="86103" cy="86103"/>
              </a:xfrm>
              <a:prstGeom prst="ellipse">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21" name="Elbow Connector 20"/>
            <p:cNvCxnSpPr>
              <a:stCxn id="7" idx="4"/>
              <a:endCxn id="18" idx="4"/>
            </p:cNvCxnSpPr>
            <p:nvPr/>
          </p:nvCxnSpPr>
          <p:spPr>
            <a:xfrm rot="16200000" flipH="1">
              <a:off x="6213343" y="125987"/>
              <a:ext cx="3439" cy="7371582"/>
            </a:xfrm>
            <a:prstGeom prst="bentConnector3">
              <a:avLst>
                <a:gd name="adj1" fmla="val 6747281"/>
              </a:avLst>
            </a:prstGeom>
            <a:ln w="12700" cmpd="sng">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7" idx="4"/>
              <a:endCxn id="19" idx="0"/>
            </p:cNvCxnSpPr>
            <p:nvPr/>
          </p:nvCxnSpPr>
          <p:spPr>
            <a:xfrm>
              <a:off x="6218238" y="3822541"/>
              <a:ext cx="1721" cy="529101"/>
            </a:xfrm>
            <a:prstGeom prst="line">
              <a:avLst/>
            </a:prstGeom>
            <a:ln w="12700" cmpd="sng">
              <a:solidFill>
                <a:srgbClr val="BFBFBF"/>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1682786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745094" y="2017442"/>
            <a:ext cx="10805449" cy="2725271"/>
            <a:chOff x="837552" y="2158999"/>
            <a:chExt cx="11022121" cy="2779919"/>
          </a:xfrm>
        </p:grpSpPr>
        <p:sp>
          <p:nvSpPr>
            <p:cNvPr id="4" name="Rectangle 3"/>
            <p:cNvSpPr/>
            <p:nvPr/>
          </p:nvSpPr>
          <p:spPr>
            <a:xfrm>
              <a:off x="837552" y="4515154"/>
              <a:ext cx="3200897" cy="417421"/>
            </a:xfrm>
            <a:prstGeom prst="rect">
              <a:avLst/>
            </a:prstGeom>
          </p:spPr>
          <p:txBody>
            <a:bodyPr wrap="square">
              <a:spAutoFit/>
            </a:bodyPr>
            <a:lstStyle/>
            <a:p>
              <a:pPr algn="ctr"/>
              <a:r>
                <a:rPr lang="en-US" sz="2059" dirty="0">
                  <a:latin typeface="+mj-lt"/>
                  <a:cs typeface="Helvetica Light"/>
                </a:rPr>
                <a:t>Native User Interfaces</a:t>
              </a:r>
            </a:p>
          </p:txBody>
        </p:sp>
        <p:sp>
          <p:nvSpPr>
            <p:cNvPr id="15" name="Rectangle 14"/>
            <p:cNvSpPr/>
            <p:nvPr/>
          </p:nvSpPr>
          <p:spPr>
            <a:xfrm>
              <a:off x="4827520" y="4521497"/>
              <a:ext cx="2781435" cy="417421"/>
            </a:xfrm>
            <a:prstGeom prst="rect">
              <a:avLst/>
            </a:prstGeom>
          </p:spPr>
          <p:txBody>
            <a:bodyPr wrap="square">
              <a:spAutoFit/>
            </a:bodyPr>
            <a:lstStyle/>
            <a:p>
              <a:pPr algn="ctr"/>
              <a:r>
                <a:rPr lang="en-US" sz="2059" dirty="0">
                  <a:latin typeface="+mj-lt"/>
                  <a:cs typeface="Helvetica Light"/>
                </a:rPr>
                <a:t>Native API Access</a:t>
              </a:r>
            </a:p>
          </p:txBody>
        </p:sp>
        <p:pic>
          <p:nvPicPr>
            <p:cNvPr id="18" name="Picture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62801" y="2486172"/>
              <a:ext cx="3150399" cy="1603227"/>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38323" y="2158999"/>
              <a:ext cx="3359829" cy="1925026"/>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470101" y="2494561"/>
              <a:ext cx="3150399" cy="1586450"/>
            </a:xfrm>
            <a:prstGeom prst="rect">
              <a:avLst/>
            </a:prstGeom>
          </p:spPr>
        </p:pic>
        <p:sp>
          <p:nvSpPr>
            <p:cNvPr id="21" name="Rectangle 20"/>
            <p:cNvSpPr/>
            <p:nvPr/>
          </p:nvSpPr>
          <p:spPr>
            <a:xfrm>
              <a:off x="8247794" y="4521496"/>
              <a:ext cx="3611879" cy="417421"/>
            </a:xfrm>
            <a:prstGeom prst="rect">
              <a:avLst/>
            </a:prstGeom>
          </p:spPr>
          <p:txBody>
            <a:bodyPr wrap="square">
              <a:spAutoFit/>
            </a:bodyPr>
            <a:lstStyle/>
            <a:p>
              <a:pPr algn="ctr"/>
              <a:r>
                <a:rPr lang="en-US" sz="2059" dirty="0">
                  <a:latin typeface="+mj-lt"/>
                  <a:cs typeface="Helvetica Light"/>
                </a:rPr>
                <a:t>Native Performance</a:t>
              </a:r>
            </a:p>
          </p:txBody>
        </p:sp>
      </p:grpSp>
      <p:grpSp>
        <p:nvGrpSpPr>
          <p:cNvPr id="10" name="Group 9"/>
          <p:cNvGrpSpPr/>
          <p:nvPr/>
        </p:nvGrpSpPr>
        <p:grpSpPr>
          <a:xfrm>
            <a:off x="498014" y="1594131"/>
            <a:ext cx="3672852" cy="3672852"/>
            <a:chOff x="508000" y="1625600"/>
            <a:chExt cx="3746500" cy="3746500"/>
          </a:xfrm>
        </p:grpSpPr>
        <p:sp>
          <p:nvSpPr>
            <p:cNvPr id="38" name="Oval 37"/>
            <p:cNvSpPr/>
            <p:nvPr/>
          </p:nvSpPr>
          <p:spPr bwMode="auto">
            <a:xfrm>
              <a:off x="508000" y="1625600"/>
              <a:ext cx="3746500" cy="37465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9" name="Picture 3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8836" y="2006600"/>
              <a:ext cx="3029347" cy="3029347"/>
            </a:xfrm>
            <a:prstGeom prst="rect">
              <a:avLst/>
            </a:prstGeom>
          </p:spPr>
        </p:pic>
      </p:grpSp>
      <p:grpSp>
        <p:nvGrpSpPr>
          <p:cNvPr id="11" name="Group 10"/>
          <p:cNvGrpSpPr/>
          <p:nvPr/>
        </p:nvGrpSpPr>
        <p:grpSpPr>
          <a:xfrm>
            <a:off x="4220667" y="1619031"/>
            <a:ext cx="3672852" cy="3672852"/>
            <a:chOff x="4305300" y="1651000"/>
            <a:chExt cx="3746500" cy="3746500"/>
          </a:xfrm>
        </p:grpSpPr>
        <p:sp>
          <p:nvSpPr>
            <p:cNvPr id="37" name="Oval 36"/>
            <p:cNvSpPr/>
            <p:nvPr/>
          </p:nvSpPr>
          <p:spPr bwMode="auto">
            <a:xfrm>
              <a:off x="4305300" y="1651000"/>
              <a:ext cx="3746500" cy="37465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0" name="Picture 3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656136" y="2006600"/>
              <a:ext cx="3029347" cy="3029347"/>
            </a:xfrm>
            <a:prstGeom prst="rect">
              <a:avLst/>
            </a:prstGeom>
          </p:spPr>
        </p:pic>
      </p:grpSp>
      <p:grpSp>
        <p:nvGrpSpPr>
          <p:cNvPr id="42" name="Group 41"/>
          <p:cNvGrpSpPr/>
          <p:nvPr/>
        </p:nvGrpSpPr>
        <p:grpSpPr>
          <a:xfrm>
            <a:off x="7856168" y="1506979"/>
            <a:ext cx="3760004" cy="3760004"/>
            <a:chOff x="8013700" y="1536700"/>
            <a:chExt cx="3835400" cy="3835400"/>
          </a:xfrm>
        </p:grpSpPr>
        <p:sp>
          <p:nvSpPr>
            <p:cNvPr id="36" name="Oval 35"/>
            <p:cNvSpPr/>
            <p:nvPr/>
          </p:nvSpPr>
          <p:spPr bwMode="auto">
            <a:xfrm>
              <a:off x="8013700" y="1536700"/>
              <a:ext cx="3835400" cy="3835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453436" y="2006600"/>
              <a:ext cx="3029347" cy="3029347"/>
            </a:xfrm>
            <a:prstGeom prst="rect">
              <a:avLst/>
            </a:prstGeom>
          </p:spPr>
        </p:pic>
      </p:grpSp>
    </p:spTree>
    <p:extLst>
      <p:ext uri="{BB962C8B-B14F-4D97-AF65-F5344CB8AC3E}">
        <p14:creationId xmlns:p14="http://schemas.microsoft.com/office/powerpoint/2010/main" val="8760855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2"/>
                                        </p:tgtEl>
                                      </p:cBhvr>
                                    </p:animEffect>
                                    <p:set>
                                      <p:cBhvr>
                                        <p:cTn id="17"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165664" y="2932846"/>
            <a:ext cx="3086006" cy="897652"/>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Challenges</a:t>
            </a:r>
          </a:p>
        </p:txBody>
      </p:sp>
      <p:sp>
        <p:nvSpPr>
          <p:cNvPr id="6" name="Text Placeholder 7"/>
          <p:cNvSpPr txBox="1">
            <a:spLocks/>
          </p:cNvSpPr>
          <p:nvPr/>
        </p:nvSpPr>
        <p:spPr>
          <a:xfrm>
            <a:off x="5119359" y="1175488"/>
            <a:ext cx="6491881" cy="4507025"/>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50000"/>
              </a:lnSpc>
              <a:buNone/>
            </a:pPr>
            <a:r>
              <a:rPr lang="en-US" sz="3200" dirty="0"/>
              <a:t>Device Fragmentation</a:t>
            </a:r>
          </a:p>
          <a:p>
            <a:pPr marL="0" indent="0">
              <a:lnSpc>
                <a:spcPct val="150000"/>
              </a:lnSpc>
              <a:buNone/>
            </a:pPr>
            <a:r>
              <a:rPr lang="en-US" sz="3200" dirty="0"/>
              <a:t>App Complexity</a:t>
            </a:r>
          </a:p>
          <a:p>
            <a:pPr marL="0" indent="0">
              <a:lnSpc>
                <a:spcPct val="150000"/>
              </a:lnSpc>
              <a:buNone/>
            </a:pPr>
            <a:r>
              <a:rPr lang="en-US" sz="3200" dirty="0"/>
              <a:t>Fast Release Cycles</a:t>
            </a:r>
          </a:p>
          <a:p>
            <a:pPr marL="0" indent="0">
              <a:lnSpc>
                <a:spcPct val="150000"/>
              </a:lnSpc>
              <a:buNone/>
            </a:pPr>
            <a:r>
              <a:rPr lang="en-US" sz="3200" dirty="0"/>
              <a:t>Short Sessions</a:t>
            </a:r>
          </a:p>
          <a:p>
            <a:pPr marL="0" indent="0">
              <a:lnSpc>
                <a:spcPct val="150000"/>
              </a:lnSpc>
              <a:buNone/>
            </a:pPr>
            <a:r>
              <a:rPr lang="en-US" sz="3200" dirty="0"/>
              <a:t>High Mobile User Expectations</a:t>
            </a:r>
          </a:p>
        </p:txBody>
      </p:sp>
      <p:sp>
        <p:nvSpPr>
          <p:cNvPr id="7" name="Left Brace 6"/>
          <p:cNvSpPr/>
          <p:nvPr/>
        </p:nvSpPr>
        <p:spPr>
          <a:xfrm>
            <a:off x="4475428" y="1175488"/>
            <a:ext cx="236557" cy="4507025"/>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spTree>
    <p:extLst>
      <p:ext uri="{BB962C8B-B14F-4D97-AF65-F5344CB8AC3E}">
        <p14:creationId xmlns:p14="http://schemas.microsoft.com/office/powerpoint/2010/main" val="82838802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p:cNvSpPr txBox="1">
            <a:spLocks/>
          </p:cNvSpPr>
          <p:nvPr/>
        </p:nvSpPr>
        <p:spPr>
          <a:xfrm>
            <a:off x="3029175" y="3150976"/>
            <a:ext cx="510772" cy="527019"/>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endParaRPr lang="en-US" sz="2667" dirty="0">
              <a:solidFill>
                <a:schemeClr val="bg1"/>
              </a:solidFill>
              <a:latin typeface="Helvetica"/>
              <a:cs typeface="Helvetica"/>
            </a:endParaRPr>
          </a:p>
        </p:txBody>
      </p:sp>
      <p:sp>
        <p:nvSpPr>
          <p:cNvPr id="31" name="Title 2"/>
          <p:cNvSpPr txBox="1">
            <a:spLocks/>
          </p:cNvSpPr>
          <p:nvPr/>
        </p:nvSpPr>
        <p:spPr>
          <a:xfrm>
            <a:off x="-874593" y="6177691"/>
            <a:ext cx="510772" cy="527019"/>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2667" dirty="0">
                <a:solidFill>
                  <a:schemeClr val="bg1"/>
                </a:solidFill>
                <a:latin typeface="Helvetica"/>
                <a:cs typeface="Helvetica"/>
              </a:rPr>
              <a:t>8</a:t>
            </a:r>
          </a:p>
        </p:txBody>
      </p:sp>
      <p:cxnSp>
        <p:nvCxnSpPr>
          <p:cNvPr id="40" name="Straight Connector 39"/>
          <p:cNvCxnSpPr/>
          <p:nvPr/>
        </p:nvCxnSpPr>
        <p:spPr>
          <a:xfrm>
            <a:off x="609600" y="950540"/>
            <a:ext cx="10972800" cy="0"/>
          </a:xfrm>
          <a:prstGeom prst="line">
            <a:avLst/>
          </a:prstGeom>
          <a:ln w="6350" cmpd="sng">
            <a:solidFill>
              <a:srgbClr val="FFFFFF"/>
            </a:solidFill>
          </a:ln>
        </p:spPr>
        <p:style>
          <a:lnRef idx="1">
            <a:schemeClr val="dk1"/>
          </a:lnRef>
          <a:fillRef idx="0">
            <a:schemeClr val="dk1"/>
          </a:fillRef>
          <a:effectRef idx="0">
            <a:schemeClr val="dk1"/>
          </a:effectRef>
          <a:fontRef idx="minor">
            <a:schemeClr val="tx1"/>
          </a:fontRef>
        </p:style>
      </p:cxnSp>
      <p:sp>
        <p:nvSpPr>
          <p:cNvPr id="5" name="Title 4"/>
          <p:cNvSpPr>
            <a:spLocks noGrp="1"/>
          </p:cNvSpPr>
          <p:nvPr>
            <p:ph type="title"/>
          </p:nvPr>
        </p:nvSpPr>
        <p:spPr/>
        <p:txBody>
          <a:bodyPr/>
          <a:lstStyle/>
          <a:p>
            <a:r>
              <a:rPr lang="en-US" dirty="0"/>
              <a:t>On Mobile, Quality is Hard</a:t>
            </a:r>
          </a:p>
        </p:txBody>
      </p:sp>
      <p:grpSp>
        <p:nvGrpSpPr>
          <p:cNvPr id="4" name="Group 3"/>
          <p:cNvGrpSpPr/>
          <p:nvPr/>
        </p:nvGrpSpPr>
        <p:grpSpPr>
          <a:xfrm>
            <a:off x="815987" y="2301524"/>
            <a:ext cx="10560027" cy="3258050"/>
            <a:chOff x="1395552" y="1467154"/>
            <a:chExt cx="10560027" cy="3258050"/>
          </a:xfrm>
        </p:grpSpPr>
        <p:grpSp>
          <p:nvGrpSpPr>
            <p:cNvPr id="3" name="Group 2"/>
            <p:cNvGrpSpPr/>
            <p:nvPr/>
          </p:nvGrpSpPr>
          <p:grpSpPr>
            <a:xfrm>
              <a:off x="1395552" y="1467154"/>
              <a:ext cx="10560027" cy="3258050"/>
              <a:chOff x="1395552" y="1467154"/>
              <a:chExt cx="10560027" cy="3258050"/>
            </a:xfrm>
          </p:grpSpPr>
          <p:grpSp>
            <p:nvGrpSpPr>
              <p:cNvPr id="2" name="Group 1"/>
              <p:cNvGrpSpPr/>
              <p:nvPr/>
            </p:nvGrpSpPr>
            <p:grpSpPr>
              <a:xfrm>
                <a:off x="3321287" y="1467155"/>
                <a:ext cx="2397956" cy="2423822"/>
                <a:chOff x="399351" y="3539315"/>
                <a:chExt cx="2397956" cy="2799858"/>
              </a:xfrm>
            </p:grpSpPr>
            <p:sp>
              <p:nvSpPr>
                <p:cNvPr id="30" name="Title 2"/>
                <p:cNvSpPr txBox="1">
                  <a:spLocks/>
                </p:cNvSpPr>
                <p:nvPr/>
              </p:nvSpPr>
              <p:spPr>
                <a:xfrm>
                  <a:off x="399351" y="3539315"/>
                  <a:ext cx="626257" cy="279985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gn="ctr">
                    <a:lnSpc>
                      <a:spcPct val="120000"/>
                    </a:lnSpc>
                  </a:pPr>
                  <a:r>
                    <a:rPr lang="en-US" dirty="0">
                      <a:solidFill>
                        <a:schemeClr val="bg1">
                          <a:lumMod val="50000"/>
                        </a:schemeClr>
                      </a:solidFill>
                      <a:latin typeface="+mn-lt"/>
                      <a:cs typeface="Helvetica" panose="020B0604020202020204" pitchFamily="34" charset="0"/>
                    </a:rPr>
                    <a:t>7</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20</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20</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35</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6</a:t>
                  </a:r>
                  <a:endParaRPr lang="en-US" dirty="0">
                    <a:solidFill>
                      <a:schemeClr val="bg1">
                        <a:lumMod val="50000"/>
                      </a:schemeClr>
                    </a:solidFill>
                    <a:latin typeface="+mj-lt"/>
                    <a:cs typeface="Helvetica" panose="020B0604020202020204" pitchFamily="34" charset="0"/>
                  </a:endParaRPr>
                </a:p>
              </p:txBody>
            </p:sp>
            <p:sp>
              <p:nvSpPr>
                <p:cNvPr id="14" name="Title 2"/>
                <p:cNvSpPr txBox="1">
                  <a:spLocks/>
                </p:cNvSpPr>
                <p:nvPr/>
              </p:nvSpPr>
              <p:spPr>
                <a:xfrm>
                  <a:off x="910497" y="3539315"/>
                  <a:ext cx="1886810" cy="279985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nSpc>
                      <a:spcPct val="120000"/>
                    </a:lnSpc>
                  </a:pPr>
                  <a:r>
                    <a:rPr lang="en-US" dirty="0">
                      <a:solidFill>
                        <a:schemeClr val="bg1">
                          <a:lumMod val="50000"/>
                        </a:schemeClr>
                      </a:solidFill>
                      <a:latin typeface="+mj-lt"/>
                      <a:cs typeface="Helvetica" panose="020B0604020202020204" pitchFamily="34" charset="0"/>
                    </a:rPr>
                    <a:t>OS versions</a:t>
                  </a:r>
                </a:p>
                <a:p>
                  <a:pPr>
                    <a:lnSpc>
                      <a:spcPct val="120000"/>
                    </a:lnSpc>
                  </a:pPr>
                  <a:r>
                    <a:rPr lang="en-US" dirty="0">
                      <a:solidFill>
                        <a:schemeClr val="bg1">
                          <a:lumMod val="50000"/>
                        </a:schemeClr>
                      </a:solidFill>
                      <a:latin typeface="+mj-lt"/>
                      <a:cs typeface="Helvetica" panose="020B0604020202020204" pitchFamily="34" charset="0"/>
                    </a:rPr>
                    <a:t>Devices</a:t>
                  </a:r>
                </a:p>
                <a:p>
                  <a:pPr>
                    <a:lnSpc>
                      <a:spcPct val="120000"/>
                    </a:lnSpc>
                  </a:pPr>
                  <a:r>
                    <a:rPr lang="en-US" dirty="0">
                      <a:solidFill>
                        <a:schemeClr val="bg1">
                          <a:lumMod val="50000"/>
                        </a:schemeClr>
                      </a:solidFill>
                      <a:latin typeface="+mj-lt"/>
                      <a:cs typeface="Helvetica" panose="020B0604020202020204" pitchFamily="34" charset="0"/>
                    </a:rPr>
                    <a:t>Languages</a:t>
                  </a:r>
                </a:p>
                <a:p>
                  <a:pPr>
                    <a:lnSpc>
                      <a:spcPct val="120000"/>
                    </a:lnSpc>
                  </a:pPr>
                  <a:r>
                    <a:rPr lang="en-US" dirty="0">
                      <a:solidFill>
                        <a:schemeClr val="bg1">
                          <a:lumMod val="50000"/>
                        </a:schemeClr>
                      </a:solidFill>
                      <a:latin typeface="+mj-lt"/>
                      <a:cs typeface="Helvetica" panose="020B0604020202020204" pitchFamily="34" charset="0"/>
                    </a:rPr>
                    <a:t>Locales</a:t>
                  </a:r>
                </a:p>
                <a:p>
                  <a:pPr>
                    <a:lnSpc>
                      <a:spcPct val="120000"/>
                    </a:lnSpc>
                  </a:pPr>
                  <a:r>
                    <a:rPr lang="en-US" dirty="0">
                      <a:solidFill>
                        <a:schemeClr val="bg1">
                          <a:lumMod val="50000"/>
                        </a:schemeClr>
                      </a:solidFill>
                      <a:latin typeface="+mj-lt"/>
                      <a:cs typeface="Helvetica" panose="020B0604020202020204" pitchFamily="34" charset="0"/>
                    </a:rPr>
                    <a:t>Screen sizes</a:t>
                  </a:r>
                </a:p>
              </p:txBody>
            </p:sp>
          </p:grpSp>
          <p:grpSp>
            <p:nvGrpSpPr>
              <p:cNvPr id="18" name="Group 17"/>
              <p:cNvGrpSpPr/>
              <p:nvPr/>
            </p:nvGrpSpPr>
            <p:grpSpPr>
              <a:xfrm>
                <a:off x="8059958" y="1467154"/>
                <a:ext cx="3895621" cy="3258050"/>
                <a:chOff x="5113454" y="774643"/>
                <a:chExt cx="3895621" cy="3505543"/>
              </a:xfrm>
            </p:grpSpPr>
            <p:sp>
              <p:nvSpPr>
                <p:cNvPr id="19" name="Title 2"/>
                <p:cNvSpPr txBox="1">
                  <a:spLocks/>
                </p:cNvSpPr>
                <p:nvPr/>
              </p:nvSpPr>
              <p:spPr>
                <a:xfrm>
                  <a:off x="5113454" y="774644"/>
                  <a:ext cx="958439" cy="341104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gn="ctr">
                    <a:lnSpc>
                      <a:spcPct val="120000"/>
                    </a:lnSpc>
                  </a:pPr>
                  <a:r>
                    <a:rPr lang="en-US" dirty="0">
                      <a:solidFill>
                        <a:schemeClr val="bg1">
                          <a:lumMod val="50000"/>
                        </a:schemeClr>
                      </a:solidFill>
                      <a:latin typeface="+mn-lt"/>
                      <a:cs typeface="Helvetica" panose="020B0604020202020204" pitchFamily="34" charset="0"/>
                    </a:rPr>
                    <a:t>10</a:t>
                  </a:r>
                </a:p>
                <a:p>
                  <a:pPr algn="ctr">
                    <a:lnSpc>
                      <a:spcPct val="120000"/>
                    </a:lnSpc>
                  </a:pPr>
                  <a:r>
                    <a:rPr lang="en-US" dirty="0">
                      <a:solidFill>
                        <a:schemeClr val="bg1">
                          <a:lumMod val="50000"/>
                        </a:schemeClr>
                      </a:solidFill>
                      <a:latin typeface="+mn-lt"/>
                      <a:cs typeface="Helvetica" panose="020B0604020202020204" pitchFamily="34" charset="0"/>
                    </a:rPr>
                    <a:t>24K+</a:t>
                  </a:r>
                </a:p>
                <a:p>
                  <a:pPr algn="ctr">
                    <a:lnSpc>
                      <a:spcPct val="120000"/>
                    </a:lnSpc>
                  </a:pPr>
                  <a:r>
                    <a:rPr lang="en-US" dirty="0">
                      <a:solidFill>
                        <a:schemeClr val="bg1">
                          <a:lumMod val="50000"/>
                        </a:schemeClr>
                      </a:solidFill>
                      <a:latin typeface="+mn-lt"/>
                      <a:cs typeface="Helvetica" panose="020B0604020202020204" pitchFamily="34" charset="0"/>
                    </a:rPr>
                    <a:t>39</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57</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27</a:t>
                  </a:r>
                </a:p>
                <a:p>
                  <a:pPr algn="ctr">
                    <a:lnSpc>
                      <a:spcPct val="120000"/>
                    </a:lnSpc>
                  </a:pPr>
                  <a:r>
                    <a:rPr lang="en-US" dirty="0">
                      <a:solidFill>
                        <a:schemeClr val="bg1">
                          <a:lumMod val="50000"/>
                        </a:schemeClr>
                      </a:solidFill>
                      <a:latin typeface="+mn-lt"/>
                      <a:cs typeface="Helvetica" panose="020B0604020202020204" pitchFamily="34" charset="0"/>
                    </a:rPr>
                    <a:t>15</a:t>
                  </a:r>
                </a:p>
                <a:p>
                  <a:pPr algn="ctr">
                    <a:lnSpc>
                      <a:spcPct val="120000"/>
                    </a:lnSpc>
                  </a:pPr>
                  <a:r>
                    <a:rPr lang="en-US" dirty="0">
                      <a:solidFill>
                        <a:schemeClr val="bg1">
                          <a:lumMod val="50000"/>
                        </a:schemeClr>
                      </a:solidFill>
                      <a:latin typeface="+mn-lt"/>
                      <a:cs typeface="Helvetica" panose="020B0604020202020204" pitchFamily="34" charset="0"/>
                    </a:rPr>
                    <a:t>6</a:t>
                  </a:r>
                  <a:endParaRPr lang="en-US" dirty="0">
                    <a:solidFill>
                      <a:schemeClr val="bg1">
                        <a:lumMod val="50000"/>
                      </a:schemeClr>
                    </a:solidFill>
                    <a:latin typeface="+mj-lt"/>
                    <a:cs typeface="Helvetica" panose="020B0604020202020204" pitchFamily="34" charset="0"/>
                  </a:endParaRPr>
                </a:p>
              </p:txBody>
            </p:sp>
            <p:sp>
              <p:nvSpPr>
                <p:cNvPr id="20" name="Title 2"/>
                <p:cNvSpPr txBox="1">
                  <a:spLocks/>
                </p:cNvSpPr>
                <p:nvPr/>
              </p:nvSpPr>
              <p:spPr>
                <a:xfrm>
                  <a:off x="6024060" y="774643"/>
                  <a:ext cx="2985015" cy="3505543"/>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nSpc>
                      <a:spcPct val="120000"/>
                    </a:lnSpc>
                  </a:pPr>
                  <a:r>
                    <a:rPr lang="en-US" dirty="0">
                      <a:solidFill>
                        <a:schemeClr val="bg1">
                          <a:lumMod val="50000"/>
                        </a:schemeClr>
                      </a:solidFill>
                      <a:latin typeface="+mj-lt"/>
                      <a:cs typeface="Helvetica" panose="020B0604020202020204" pitchFamily="34" charset="0"/>
                    </a:rPr>
                    <a:t>OS versions</a:t>
                  </a:r>
                </a:p>
                <a:p>
                  <a:pPr>
                    <a:lnSpc>
                      <a:spcPct val="120000"/>
                    </a:lnSpc>
                  </a:pPr>
                  <a:r>
                    <a:rPr lang="en-US" dirty="0">
                      <a:solidFill>
                        <a:schemeClr val="bg1">
                          <a:lumMod val="50000"/>
                        </a:schemeClr>
                      </a:solidFill>
                      <a:latin typeface="+mj-lt"/>
                      <a:cs typeface="Helvetica" panose="020B0604020202020204" pitchFamily="34" charset="0"/>
                    </a:rPr>
                    <a:t>Distinct devices</a:t>
                  </a:r>
                </a:p>
                <a:p>
                  <a:pPr>
                    <a:lnSpc>
                      <a:spcPct val="120000"/>
                    </a:lnSpc>
                  </a:pPr>
                  <a:r>
                    <a:rPr lang="en-US" dirty="0">
                      <a:solidFill>
                        <a:schemeClr val="bg1">
                          <a:lumMod val="50000"/>
                        </a:schemeClr>
                      </a:solidFill>
                      <a:latin typeface="+mj-lt"/>
                      <a:cs typeface="Helvetica" panose="020B0604020202020204" pitchFamily="34" charset="0"/>
                    </a:rPr>
                    <a:t>Languages</a:t>
                  </a:r>
                </a:p>
                <a:p>
                  <a:pPr>
                    <a:lnSpc>
                      <a:spcPct val="120000"/>
                    </a:lnSpc>
                  </a:pPr>
                  <a:r>
                    <a:rPr lang="en-US" dirty="0">
                      <a:solidFill>
                        <a:schemeClr val="bg1">
                          <a:lumMod val="50000"/>
                        </a:schemeClr>
                      </a:solidFill>
                      <a:latin typeface="+mj-lt"/>
                      <a:cs typeface="Helvetica" panose="020B0604020202020204" pitchFamily="34" charset="0"/>
                    </a:rPr>
                    <a:t>Locales</a:t>
                  </a:r>
                </a:p>
                <a:p>
                  <a:pPr>
                    <a:lnSpc>
                      <a:spcPct val="120000"/>
                    </a:lnSpc>
                  </a:pPr>
                  <a:r>
                    <a:rPr lang="en-US" dirty="0">
                      <a:solidFill>
                        <a:schemeClr val="bg1">
                          <a:lumMod val="50000"/>
                        </a:schemeClr>
                      </a:solidFill>
                      <a:latin typeface="+mj-lt"/>
                      <a:cs typeface="Helvetica" panose="020B0604020202020204" pitchFamily="34" charset="0"/>
                    </a:rPr>
                    <a:t>Screen sizes</a:t>
                  </a:r>
                </a:p>
                <a:p>
                  <a:pPr>
                    <a:lnSpc>
                      <a:spcPct val="120000"/>
                    </a:lnSpc>
                  </a:pPr>
                  <a:r>
                    <a:rPr lang="en-US" dirty="0">
                      <a:solidFill>
                        <a:schemeClr val="bg1">
                          <a:lumMod val="50000"/>
                        </a:schemeClr>
                      </a:solidFill>
                      <a:latin typeface="+mj-lt"/>
                      <a:cs typeface="Helvetica" panose="020B0604020202020204" pitchFamily="34" charset="0"/>
                    </a:rPr>
                    <a:t>Manufacturers</a:t>
                  </a:r>
                </a:p>
                <a:p>
                  <a:pPr>
                    <a:lnSpc>
                      <a:spcPct val="120000"/>
                    </a:lnSpc>
                  </a:pPr>
                  <a:r>
                    <a:rPr lang="en-US" dirty="0">
                      <a:solidFill>
                        <a:schemeClr val="bg1">
                          <a:lumMod val="50000"/>
                        </a:schemeClr>
                      </a:solidFill>
                      <a:latin typeface="+mj-lt"/>
                      <a:cs typeface="Helvetica" panose="020B0604020202020204" pitchFamily="34" charset="0"/>
                    </a:rPr>
                    <a:t>Screen configurations</a:t>
                  </a:r>
                </a:p>
              </p:txBody>
            </p:sp>
          </p:grpSp>
          <p:grpSp>
            <p:nvGrpSpPr>
              <p:cNvPr id="8" name="Group 7"/>
              <p:cNvGrpSpPr/>
              <p:nvPr/>
            </p:nvGrpSpPr>
            <p:grpSpPr>
              <a:xfrm>
                <a:off x="1395552" y="1914652"/>
                <a:ext cx="1458964" cy="1458964"/>
                <a:chOff x="1532047" y="1801774"/>
                <a:chExt cx="613491" cy="613491"/>
              </a:xfrm>
            </p:grpSpPr>
            <p:sp>
              <p:nvSpPr>
                <p:cNvPr id="26" name="Oval 25"/>
                <p:cNvSpPr/>
                <p:nvPr/>
              </p:nvSpPr>
              <p:spPr bwMode="auto">
                <a:xfrm>
                  <a:off x="1532047" y="1801774"/>
                  <a:ext cx="613491" cy="613491"/>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88120" y="1928409"/>
                  <a:ext cx="279145" cy="311986"/>
                </a:xfrm>
                <a:prstGeom prst="rect">
                  <a:avLst/>
                </a:prstGeom>
              </p:spPr>
            </p:pic>
          </p:grpSp>
          <p:grpSp>
            <p:nvGrpSpPr>
              <p:cNvPr id="9" name="Group 8"/>
              <p:cNvGrpSpPr/>
              <p:nvPr/>
            </p:nvGrpSpPr>
            <p:grpSpPr>
              <a:xfrm>
                <a:off x="6163019" y="1877116"/>
                <a:ext cx="1451987" cy="1451987"/>
                <a:chOff x="5124899" y="713282"/>
                <a:chExt cx="613491" cy="613491"/>
              </a:xfrm>
            </p:grpSpPr>
            <p:sp>
              <p:nvSpPr>
                <p:cNvPr id="28" name="Oval 27"/>
                <p:cNvSpPr/>
                <p:nvPr/>
              </p:nvSpPr>
              <p:spPr bwMode="auto">
                <a:xfrm>
                  <a:off x="5124899" y="713282"/>
                  <a:ext cx="613491" cy="613491"/>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303367" y="867128"/>
                  <a:ext cx="259408" cy="298319"/>
                </a:xfrm>
                <a:prstGeom prst="rect">
                  <a:avLst/>
                </a:prstGeom>
              </p:spPr>
            </p:pic>
          </p:grpSp>
          <p:sp>
            <p:nvSpPr>
              <p:cNvPr id="24" name="Left Brace 23"/>
              <p:cNvSpPr/>
              <p:nvPr/>
            </p:nvSpPr>
            <p:spPr>
              <a:xfrm>
                <a:off x="3054646" y="1656938"/>
                <a:ext cx="236557" cy="2021057"/>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grpSp>
        <p:sp>
          <p:nvSpPr>
            <p:cNvPr id="25" name="Left Brace 24"/>
            <p:cNvSpPr/>
            <p:nvPr/>
          </p:nvSpPr>
          <p:spPr>
            <a:xfrm>
              <a:off x="7823401" y="1644838"/>
              <a:ext cx="236557" cy="2922256"/>
            </a:xfrm>
            <a:prstGeom prst="leftBrace">
              <a:avLst>
                <a:gd name="adj1" fmla="val 56668"/>
                <a:gd name="adj2" fmla="val 33594"/>
              </a:avLst>
            </a:prstGeom>
            <a:ln w="19050" cap="rnd">
              <a:solidFill>
                <a:srgbClr val="76B557"/>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grpSp>
    </p:spTree>
    <p:extLst>
      <p:ext uri="{BB962C8B-B14F-4D97-AF65-F5344CB8AC3E}">
        <p14:creationId xmlns:p14="http://schemas.microsoft.com/office/powerpoint/2010/main" val="33226674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solidFill>
                  <a:srgbClr val="06AED0"/>
                </a:solidFill>
              </a:rPr>
              <a:t>Android diversification</a:t>
            </a:r>
          </a:p>
        </p:txBody>
      </p:sp>
      <p:pic>
        <p:nvPicPr>
          <p:cNvPr id="23" name="Picture 22"/>
          <p:cNvPicPr>
            <a:picLocks noChangeAspect="1"/>
          </p:cNvPicPr>
          <p:nvPr/>
        </p:nvPicPr>
        <p:blipFill>
          <a:blip r:embed="rId3"/>
          <a:stretch>
            <a:fillRect/>
          </a:stretch>
        </p:blipFill>
        <p:spPr>
          <a:xfrm>
            <a:off x="1961424" y="1189176"/>
            <a:ext cx="8271471" cy="5497745"/>
          </a:xfrm>
          <a:prstGeom prst="rect">
            <a:avLst/>
          </a:prstGeom>
        </p:spPr>
      </p:pic>
    </p:spTree>
    <p:extLst>
      <p:ext uri="{BB962C8B-B14F-4D97-AF65-F5344CB8AC3E}">
        <p14:creationId xmlns:p14="http://schemas.microsoft.com/office/powerpoint/2010/main" val="82897515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solidFill>
                  <a:srgbClr val="06AED0"/>
                </a:solidFill>
              </a:rPr>
              <a:t>iOS diversification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060" y="1198722"/>
            <a:ext cx="1989944" cy="18763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061" y="3293223"/>
            <a:ext cx="4350601" cy="197540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5521" y="1300477"/>
            <a:ext cx="858800" cy="1746227"/>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4597" y="1265990"/>
            <a:ext cx="870559" cy="1771137"/>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3323185" flipV="1">
            <a:off x="8572571" y="2061597"/>
            <a:ext cx="1994223" cy="110535"/>
          </a:xfrm>
          <a:prstGeom prst="rect">
            <a:avLst/>
          </a:prstGeom>
        </p:spPr>
      </p:pic>
      <p:sp>
        <p:nvSpPr>
          <p:cNvPr id="30" name="Rectangle 29"/>
          <p:cNvSpPr/>
          <p:nvPr/>
        </p:nvSpPr>
        <p:spPr>
          <a:xfrm>
            <a:off x="7654447" y="1720204"/>
            <a:ext cx="1286840" cy="363176"/>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3D Touch </a:t>
            </a:r>
          </a:p>
        </p:txBody>
      </p:sp>
      <p:sp>
        <p:nvSpPr>
          <p:cNvPr id="31" name="Rectangle 30"/>
          <p:cNvSpPr/>
          <p:nvPr/>
        </p:nvSpPr>
        <p:spPr>
          <a:xfrm>
            <a:off x="7654447" y="2102217"/>
            <a:ext cx="1193887" cy="634020"/>
          </a:xfrm>
          <a:prstGeom prst="rect">
            <a:avLst/>
          </a:prstGeom>
        </p:spPr>
        <p:txBody>
          <a:bodyPr wrap="square">
            <a:spAutoFit/>
          </a:bodyPr>
          <a:lstStyle/>
          <a:p>
            <a:pPr defTabSz="1100639" latinLnBrk="1" hangingPunct="0">
              <a:lnSpc>
                <a:spcPct val="110000"/>
              </a:lnSpc>
            </a:pPr>
            <a:r>
              <a:rPr lang="en-US" sz="1600" i="1" dirty="0">
                <a:solidFill>
                  <a:srgbClr val="27A5BE"/>
                </a:solidFill>
                <a:latin typeface="Segoe UI" charset="0"/>
                <a:ea typeface="Segoe UI" charset="0"/>
                <a:cs typeface="Segoe UI" charset="0"/>
              </a:rPr>
              <a:t>iPhone 6s series only</a:t>
            </a:r>
          </a:p>
        </p:txBody>
      </p:sp>
      <p:sp>
        <p:nvSpPr>
          <p:cNvPr id="35" name="Rectangle 34"/>
          <p:cNvSpPr/>
          <p:nvPr/>
        </p:nvSpPr>
        <p:spPr>
          <a:xfrm>
            <a:off x="9967785" y="1611615"/>
            <a:ext cx="1501955" cy="363176"/>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Apple pencil</a:t>
            </a:r>
          </a:p>
        </p:txBody>
      </p:sp>
      <p:sp>
        <p:nvSpPr>
          <p:cNvPr id="36" name="Rectangle 35"/>
          <p:cNvSpPr/>
          <p:nvPr/>
        </p:nvSpPr>
        <p:spPr>
          <a:xfrm>
            <a:off x="9965952" y="1897055"/>
            <a:ext cx="1681592" cy="363176"/>
          </a:xfrm>
          <a:prstGeom prst="rect">
            <a:avLst/>
          </a:prstGeom>
        </p:spPr>
        <p:txBody>
          <a:bodyPr wrap="square">
            <a:spAutoFit/>
          </a:bodyPr>
          <a:lstStyle/>
          <a:p>
            <a:pPr defTabSz="1100639" latinLnBrk="1" hangingPunct="0">
              <a:lnSpc>
                <a:spcPct val="110000"/>
              </a:lnSpc>
            </a:pPr>
            <a:r>
              <a:rPr lang="en-US" sz="1600" i="1" dirty="0">
                <a:solidFill>
                  <a:srgbClr val="27A5BE"/>
                </a:solidFill>
                <a:latin typeface="Segoe UI" charset="0"/>
                <a:ea typeface="Segoe UI" charset="0"/>
                <a:cs typeface="Segoe UI" charset="0"/>
              </a:rPr>
              <a:t>iPad Pro only</a:t>
            </a:r>
          </a:p>
        </p:txBody>
      </p:sp>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65143" y="3310379"/>
            <a:ext cx="2136037" cy="1455323"/>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84596" y="3310379"/>
            <a:ext cx="2136037" cy="1455323"/>
          </a:xfrm>
          <a:prstGeom prst="rect">
            <a:avLst/>
          </a:prstGeom>
        </p:spPr>
      </p:pic>
      <p:sp>
        <p:nvSpPr>
          <p:cNvPr id="37" name="Rectangle 36"/>
          <p:cNvSpPr/>
          <p:nvPr/>
        </p:nvSpPr>
        <p:spPr>
          <a:xfrm>
            <a:off x="8364336" y="4836731"/>
            <a:ext cx="1601617" cy="363176"/>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Multi Tasking</a:t>
            </a:r>
          </a:p>
        </p:txBody>
      </p:sp>
      <p:sp>
        <p:nvSpPr>
          <p:cNvPr id="38" name="Rectangle 37"/>
          <p:cNvSpPr/>
          <p:nvPr/>
        </p:nvSpPr>
        <p:spPr>
          <a:xfrm>
            <a:off x="8201113" y="5130911"/>
            <a:ext cx="2389596" cy="363176"/>
          </a:xfrm>
          <a:prstGeom prst="rect">
            <a:avLst/>
          </a:prstGeom>
        </p:spPr>
        <p:txBody>
          <a:bodyPr wrap="square">
            <a:spAutoFit/>
          </a:bodyPr>
          <a:lstStyle/>
          <a:p>
            <a:pPr defTabSz="1100639" latinLnBrk="1" hangingPunct="0">
              <a:lnSpc>
                <a:spcPct val="110000"/>
              </a:lnSpc>
            </a:pPr>
            <a:r>
              <a:rPr lang="en-US" sz="1600" i="1" dirty="0">
                <a:solidFill>
                  <a:srgbClr val="27A5BE"/>
                </a:solidFill>
                <a:latin typeface="Segoe UI" charset="0"/>
                <a:ea typeface="Segoe UI" charset="0"/>
                <a:cs typeface="Segoe UI" charset="0"/>
              </a:rPr>
              <a:t>Only </a:t>
            </a:r>
            <a:r>
              <a:rPr lang="en-US" sz="1600" i="1">
                <a:solidFill>
                  <a:srgbClr val="27A5BE"/>
                </a:solidFill>
                <a:latin typeface="Segoe UI" charset="0"/>
                <a:ea typeface="Segoe UI" charset="0"/>
                <a:cs typeface="Segoe UI" charset="0"/>
              </a:rPr>
              <a:t>select iPads</a:t>
            </a:r>
            <a:endParaRPr lang="en-US" sz="1600" i="1" dirty="0">
              <a:solidFill>
                <a:srgbClr val="27A5BE"/>
              </a:solidFill>
              <a:latin typeface="Segoe UI" charset="0"/>
              <a:ea typeface="Segoe UI" charset="0"/>
              <a:cs typeface="Segoe UI" charset="0"/>
            </a:endParaRPr>
          </a:p>
        </p:txBody>
      </p:sp>
      <p:sp>
        <p:nvSpPr>
          <p:cNvPr id="39" name="Rectangle 38"/>
          <p:cNvSpPr/>
          <p:nvPr/>
        </p:nvSpPr>
        <p:spPr>
          <a:xfrm>
            <a:off x="3826790" y="4083948"/>
            <a:ext cx="1601617" cy="363176"/>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iPads</a:t>
            </a:r>
          </a:p>
        </p:txBody>
      </p:sp>
      <p:sp>
        <p:nvSpPr>
          <p:cNvPr id="40" name="Rectangle 39"/>
          <p:cNvSpPr/>
          <p:nvPr/>
        </p:nvSpPr>
        <p:spPr>
          <a:xfrm>
            <a:off x="4049452" y="1811384"/>
            <a:ext cx="1601617" cy="634020"/>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iPod </a:t>
            </a:r>
            <a:br>
              <a:rPr lang="en-US" sz="1600" dirty="0">
                <a:solidFill>
                  <a:srgbClr val="27A5BE"/>
                </a:solidFill>
                <a:latin typeface="Segoe UI" charset="0"/>
                <a:ea typeface="Segoe UI" charset="0"/>
                <a:cs typeface="Segoe UI" charset="0"/>
              </a:rPr>
            </a:br>
            <a:r>
              <a:rPr lang="en-US" sz="1600" dirty="0">
                <a:solidFill>
                  <a:srgbClr val="27A5BE"/>
                </a:solidFill>
                <a:latin typeface="Segoe UI" charset="0"/>
                <a:ea typeface="Segoe UI" charset="0"/>
                <a:cs typeface="Segoe UI" charset="0"/>
              </a:rPr>
              <a:t>touch</a:t>
            </a:r>
          </a:p>
        </p:txBody>
      </p:sp>
      <p:sp>
        <p:nvSpPr>
          <p:cNvPr id="41" name="Rectangle 40"/>
          <p:cNvSpPr/>
          <p:nvPr/>
        </p:nvSpPr>
        <p:spPr>
          <a:xfrm>
            <a:off x="1560196" y="1917181"/>
            <a:ext cx="1601617" cy="363176"/>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iPhones</a:t>
            </a:r>
          </a:p>
        </p:txBody>
      </p:sp>
      <p:sp>
        <p:nvSpPr>
          <p:cNvPr id="42" name="Rectangle 41"/>
          <p:cNvSpPr/>
          <p:nvPr/>
        </p:nvSpPr>
        <p:spPr>
          <a:xfrm>
            <a:off x="1201669" y="5622846"/>
            <a:ext cx="3266105" cy="498598"/>
          </a:xfrm>
          <a:prstGeom prst="rect">
            <a:avLst/>
          </a:prstGeom>
        </p:spPr>
        <p:txBody>
          <a:bodyPr wrap="square">
            <a:spAutoFit/>
          </a:bodyPr>
          <a:lstStyle/>
          <a:p>
            <a:pPr algn="ctr" defTabSz="1100639" latinLnBrk="1" hangingPunct="0">
              <a:lnSpc>
                <a:spcPct val="110000"/>
              </a:lnSpc>
            </a:pPr>
            <a:r>
              <a:rPr lang="en-US" sz="2400" b="1">
                <a:solidFill>
                  <a:srgbClr val="27A5BE"/>
                </a:solidFill>
                <a:latin typeface="Segoe UI Semibold" charset="0"/>
                <a:ea typeface="Segoe UI Semibold" charset="0"/>
                <a:cs typeface="Segoe UI Semibold" charset="0"/>
              </a:rPr>
              <a:t>Form factors</a:t>
            </a:r>
            <a:endParaRPr lang="en-US" sz="2400" b="1" dirty="0">
              <a:solidFill>
                <a:srgbClr val="27A5BE"/>
              </a:solidFill>
              <a:latin typeface="Segoe UI Semibold" charset="0"/>
              <a:ea typeface="Segoe UI Semibold" charset="0"/>
              <a:cs typeface="Segoe UI Semibold" charset="0"/>
            </a:endParaRPr>
          </a:p>
        </p:txBody>
      </p:sp>
      <p:sp>
        <p:nvSpPr>
          <p:cNvPr id="47" name="Rectangle 46"/>
          <p:cNvSpPr/>
          <p:nvPr/>
        </p:nvSpPr>
        <p:spPr>
          <a:xfrm>
            <a:off x="7414233" y="5622846"/>
            <a:ext cx="3392515" cy="498598"/>
          </a:xfrm>
          <a:prstGeom prst="rect">
            <a:avLst/>
          </a:prstGeom>
        </p:spPr>
        <p:txBody>
          <a:bodyPr wrap="square">
            <a:spAutoFit/>
          </a:bodyPr>
          <a:lstStyle/>
          <a:p>
            <a:pPr algn="ctr" defTabSz="1100639" latinLnBrk="1" hangingPunct="0">
              <a:lnSpc>
                <a:spcPct val="110000"/>
              </a:lnSpc>
            </a:pPr>
            <a:r>
              <a:rPr lang="en-US" sz="2400" b="1" dirty="0">
                <a:solidFill>
                  <a:srgbClr val="27A5BE"/>
                </a:solidFill>
                <a:latin typeface="Segoe UI Semibold" charset="0"/>
                <a:ea typeface="Segoe UI Semibold" charset="0"/>
                <a:cs typeface="Segoe UI Semibold" charset="0"/>
              </a:rPr>
              <a:t>iOS </a:t>
            </a:r>
            <a:r>
              <a:rPr lang="en-US" sz="2400" b="1">
                <a:solidFill>
                  <a:srgbClr val="27A5BE"/>
                </a:solidFill>
                <a:latin typeface="Segoe UI Semibold" charset="0"/>
                <a:ea typeface="Segoe UI Semibold" charset="0"/>
                <a:cs typeface="Segoe UI Semibold" charset="0"/>
              </a:rPr>
              <a:t>9 features</a:t>
            </a:r>
            <a:endParaRPr lang="en-US" sz="2400" b="1" dirty="0">
              <a:solidFill>
                <a:srgbClr val="27A5BE"/>
              </a:solidFill>
              <a:latin typeface="Segoe UI Semibold" charset="0"/>
              <a:ea typeface="Segoe UI Semibold" charset="0"/>
              <a:cs typeface="Segoe UI Semibold" charset="0"/>
            </a:endParaRPr>
          </a:p>
        </p:txBody>
      </p:sp>
      <p:cxnSp>
        <p:nvCxnSpPr>
          <p:cNvPr id="7" name="Straight Connector 6"/>
          <p:cNvCxnSpPr/>
          <p:nvPr/>
        </p:nvCxnSpPr>
        <p:spPr>
          <a:xfrm>
            <a:off x="501060" y="5624284"/>
            <a:ext cx="4343261" cy="0"/>
          </a:xfrm>
          <a:prstGeom prst="line">
            <a:avLst/>
          </a:prstGeom>
          <a:ln>
            <a:solidFill>
              <a:srgbClr val="27A5BE"/>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803584" y="5624284"/>
            <a:ext cx="4343261" cy="0"/>
          </a:xfrm>
          <a:prstGeom prst="line">
            <a:avLst/>
          </a:prstGeom>
          <a:ln>
            <a:solidFill>
              <a:srgbClr val="27A5B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009300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layered devic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3252" y="1323323"/>
            <a:ext cx="4182260" cy="5078458"/>
          </a:xfrm>
          <a:prstGeom prst="rect">
            <a:avLst/>
          </a:prstGeom>
        </p:spPr>
      </p:pic>
      <p:sp>
        <p:nvSpPr>
          <p:cNvPr id="8" name="Content Placeholder 2"/>
          <p:cNvSpPr txBox="1">
            <a:spLocks/>
          </p:cNvSpPr>
          <p:nvPr/>
        </p:nvSpPr>
        <p:spPr>
          <a:xfrm>
            <a:off x="7232991" y="1323323"/>
            <a:ext cx="4519882" cy="522871"/>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a:solidFill>
                  <a:srgbClr val="3C90D1"/>
                </a:solidFill>
                <a:latin typeface="+mn-lt"/>
                <a:cs typeface="Arial"/>
              </a:rPr>
              <a:t>Thousands of </a:t>
            </a:r>
            <a:r>
              <a:rPr lang="en-US" sz="1867" dirty="0" err="1">
                <a:solidFill>
                  <a:srgbClr val="3C90D1"/>
                </a:solidFill>
                <a:latin typeface="+mn-lt"/>
                <a:cs typeface="Arial"/>
              </a:rPr>
              <a:t>iOS</a:t>
            </a:r>
            <a:r>
              <a:rPr lang="en-US" sz="1867" dirty="0">
                <a:solidFill>
                  <a:srgbClr val="3C90D1"/>
                </a:solidFill>
                <a:latin typeface="+mn-lt"/>
                <a:cs typeface="Arial"/>
              </a:rPr>
              <a:t> and Android APIs</a:t>
            </a:r>
            <a:endParaRPr lang="en-US" sz="1867" baseline="30000" dirty="0">
              <a:solidFill>
                <a:srgbClr val="3C90D1"/>
              </a:solidFill>
              <a:latin typeface="+mn-lt"/>
              <a:cs typeface="Arial"/>
            </a:endParaRPr>
          </a:p>
        </p:txBody>
      </p:sp>
      <p:sp>
        <p:nvSpPr>
          <p:cNvPr id="10" name="Content Placeholder 2"/>
          <p:cNvSpPr txBox="1">
            <a:spLocks/>
          </p:cNvSpPr>
          <p:nvPr/>
        </p:nvSpPr>
        <p:spPr>
          <a:xfrm>
            <a:off x="7264408" y="2356767"/>
            <a:ext cx="4488465" cy="483065"/>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a:solidFill>
                  <a:srgbClr val="76B557"/>
                </a:solidFill>
                <a:latin typeface="+mn-lt"/>
                <a:cs typeface="Arial"/>
              </a:rPr>
              <a:t>Public web APIs</a:t>
            </a:r>
          </a:p>
        </p:txBody>
      </p:sp>
      <p:sp>
        <p:nvSpPr>
          <p:cNvPr id="12" name="Oval 11"/>
          <p:cNvSpPr/>
          <p:nvPr/>
        </p:nvSpPr>
        <p:spPr>
          <a:xfrm>
            <a:off x="6412093" y="1216957"/>
            <a:ext cx="750711" cy="750711"/>
          </a:xfrm>
          <a:prstGeom prst="ellipse">
            <a:avLst/>
          </a:prstGeom>
          <a:solidFill>
            <a:srgbClr val="3C90D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pic>
        <p:nvPicPr>
          <p:cNvPr id="13" name="Picture 12" descr="social-apple white.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03638" y="1441136"/>
            <a:ext cx="228927" cy="274781"/>
          </a:xfrm>
          <a:prstGeom prst="rect">
            <a:avLst/>
          </a:prstGeom>
        </p:spPr>
      </p:pic>
      <p:sp>
        <p:nvSpPr>
          <p:cNvPr id="14" name="Oval 13"/>
          <p:cNvSpPr/>
          <p:nvPr/>
        </p:nvSpPr>
        <p:spPr>
          <a:xfrm>
            <a:off x="6412093" y="2236575"/>
            <a:ext cx="750711" cy="750711"/>
          </a:xfrm>
          <a:prstGeom prst="ellipse">
            <a:avLst/>
          </a:prstGeom>
          <a:solidFill>
            <a:srgbClr val="76B55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5" name="Oval 14"/>
          <p:cNvSpPr/>
          <p:nvPr/>
        </p:nvSpPr>
        <p:spPr>
          <a:xfrm>
            <a:off x="6412093" y="3247727"/>
            <a:ext cx="750711" cy="750711"/>
          </a:xfrm>
          <a:prstGeom prst="ellipse">
            <a:avLst/>
          </a:prstGeom>
          <a:solidFill>
            <a:srgbClr val="A73AB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6" name="Oval 15"/>
          <p:cNvSpPr/>
          <p:nvPr/>
        </p:nvSpPr>
        <p:spPr>
          <a:xfrm>
            <a:off x="6412093" y="4241946"/>
            <a:ext cx="750711" cy="750711"/>
          </a:xfrm>
          <a:prstGeom prst="ellipse">
            <a:avLst/>
          </a:prstGeom>
          <a:solidFill>
            <a:srgbClr val="12345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7" name="Oval 16"/>
          <p:cNvSpPr/>
          <p:nvPr/>
        </p:nvSpPr>
        <p:spPr>
          <a:xfrm>
            <a:off x="6412093" y="5244633"/>
            <a:ext cx="750711" cy="750711"/>
          </a:xfrm>
          <a:prstGeom prst="ellipse">
            <a:avLst/>
          </a:prstGeom>
          <a:solidFill>
            <a:srgbClr val="6C6C6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pic>
        <p:nvPicPr>
          <p:cNvPr id="18" name="Picture 17" descr="social-android white.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07203" y="1449603"/>
            <a:ext cx="256828" cy="280236"/>
          </a:xfrm>
          <a:prstGeom prst="rect">
            <a:avLst/>
          </a:prstGeom>
        </p:spPr>
      </p:pic>
      <p:sp>
        <p:nvSpPr>
          <p:cNvPr id="21" name="Content Placeholder 2"/>
          <p:cNvSpPr txBox="1">
            <a:spLocks/>
          </p:cNvSpPr>
          <p:nvPr/>
        </p:nvSpPr>
        <p:spPr>
          <a:xfrm>
            <a:off x="7264408" y="3368820"/>
            <a:ext cx="4488465" cy="512285"/>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a:solidFill>
                  <a:srgbClr val="A73AB8"/>
                </a:solidFill>
                <a:latin typeface="+mn-lt"/>
                <a:cs typeface="Arial"/>
              </a:rPr>
              <a:t>Backend integrations</a:t>
            </a:r>
          </a:p>
        </p:txBody>
      </p:sp>
      <p:sp>
        <p:nvSpPr>
          <p:cNvPr id="22" name="Content Placeholder 2"/>
          <p:cNvSpPr txBox="1">
            <a:spLocks/>
          </p:cNvSpPr>
          <p:nvPr/>
        </p:nvSpPr>
        <p:spPr>
          <a:xfrm>
            <a:off x="7264408" y="4352688"/>
            <a:ext cx="4488465" cy="464401"/>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a:solidFill>
                  <a:srgbClr val="123458"/>
                </a:solidFill>
                <a:latin typeface="+mn-lt"/>
                <a:cs typeface="Arial"/>
              </a:rPr>
              <a:t>Third party libraries</a:t>
            </a:r>
          </a:p>
        </p:txBody>
      </p:sp>
      <p:sp>
        <p:nvSpPr>
          <p:cNvPr id="25" name="Content Placeholder 2"/>
          <p:cNvSpPr txBox="1">
            <a:spLocks/>
          </p:cNvSpPr>
          <p:nvPr/>
        </p:nvSpPr>
        <p:spPr>
          <a:xfrm>
            <a:off x="7264408" y="5366764"/>
            <a:ext cx="4488465" cy="515655"/>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a:latin typeface="+mn-lt"/>
                <a:cs typeface="Arial"/>
              </a:rPr>
              <a:t>Memory, CPU and network constraints</a:t>
            </a:r>
          </a:p>
        </p:txBody>
      </p:sp>
      <p:pic>
        <p:nvPicPr>
          <p:cNvPr id="27" name="Picture 26" descr="ios7-cloud.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84614" y="2446863"/>
            <a:ext cx="411311" cy="264367"/>
          </a:xfrm>
          <a:prstGeom prst="rect">
            <a:avLst/>
          </a:prstGeom>
        </p:spPr>
      </p:pic>
      <p:pic>
        <p:nvPicPr>
          <p:cNvPr id="28" name="Picture 27" descr="cpu.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75480" y="3334951"/>
            <a:ext cx="622521" cy="604212"/>
          </a:xfrm>
          <a:prstGeom prst="rect">
            <a:avLst/>
          </a:prstGeom>
        </p:spPr>
      </p:pic>
      <p:pic>
        <p:nvPicPr>
          <p:cNvPr id="29" name="Picture 28" descr="bar code white.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563601" y="4387916"/>
            <a:ext cx="466560" cy="452837"/>
          </a:xfrm>
          <a:prstGeom prst="rect">
            <a:avLst/>
          </a:prstGeom>
        </p:spPr>
      </p:pic>
      <p:pic>
        <p:nvPicPr>
          <p:cNvPr id="30" name="Picture 29" descr="gear.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536608" y="5329064"/>
            <a:ext cx="535889" cy="553355"/>
          </a:xfrm>
          <a:prstGeom prst="rect">
            <a:avLst/>
          </a:prstGeom>
        </p:spPr>
      </p:pic>
      <p:sp>
        <p:nvSpPr>
          <p:cNvPr id="2" name="Title 1"/>
          <p:cNvSpPr>
            <a:spLocks noGrp="1"/>
          </p:cNvSpPr>
          <p:nvPr>
            <p:ph type="title"/>
          </p:nvPr>
        </p:nvSpPr>
        <p:spPr/>
        <p:txBody>
          <a:bodyPr/>
          <a:lstStyle/>
          <a:p>
            <a:r>
              <a:rPr lang="en-US" dirty="0"/>
              <a:t>App Complexity</a:t>
            </a:r>
          </a:p>
        </p:txBody>
      </p:sp>
      <p:cxnSp>
        <p:nvCxnSpPr>
          <p:cNvPr id="36" name="Elbow Connector 35"/>
          <p:cNvCxnSpPr/>
          <p:nvPr/>
        </p:nvCxnSpPr>
        <p:spPr>
          <a:xfrm rot="10800000" flipV="1">
            <a:off x="4005299" y="1585573"/>
            <a:ext cx="2260035" cy="651001"/>
          </a:xfrm>
          <a:prstGeom prst="bentConnector3">
            <a:avLst>
              <a:gd name="adj1" fmla="val 100260"/>
            </a:avLst>
          </a:prstGeom>
          <a:ln>
            <a:solidFill>
              <a:srgbClr val="3C90D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rot="10800000" flipV="1">
            <a:off x="4005294" y="2618955"/>
            <a:ext cx="2260048" cy="812510"/>
          </a:xfrm>
          <a:prstGeom prst="bentConnector3">
            <a:avLst>
              <a:gd name="adj1" fmla="val 99910"/>
            </a:avLst>
          </a:prstGeom>
          <a:ln>
            <a:solidFill>
              <a:srgbClr val="76B557"/>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1" name="Elbow Connector 50"/>
          <p:cNvCxnSpPr/>
          <p:nvPr/>
        </p:nvCxnSpPr>
        <p:spPr>
          <a:xfrm rot="10800000" flipV="1">
            <a:off x="4005295" y="3626556"/>
            <a:ext cx="2260041" cy="415908"/>
          </a:xfrm>
          <a:prstGeom prst="bentConnector3">
            <a:avLst>
              <a:gd name="adj1" fmla="val 99910"/>
            </a:avLst>
          </a:prstGeom>
          <a:ln>
            <a:solidFill>
              <a:srgbClr val="A73AB9"/>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Elbow Connector 57"/>
          <p:cNvCxnSpPr/>
          <p:nvPr/>
        </p:nvCxnSpPr>
        <p:spPr>
          <a:xfrm rot="10800000">
            <a:off x="4005300" y="5085249"/>
            <a:ext cx="2260042" cy="545086"/>
          </a:xfrm>
          <a:prstGeom prst="bentConnector3">
            <a:avLst>
              <a:gd name="adj1" fmla="val 99910"/>
            </a:avLst>
          </a:prstGeom>
          <a:ln>
            <a:solidFill>
              <a:srgbClr val="6C6C6C"/>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4005294" y="4636274"/>
            <a:ext cx="2260040" cy="0"/>
          </a:xfrm>
          <a:prstGeom prst="straightConnector1">
            <a:avLst/>
          </a:prstGeom>
          <a:ln>
            <a:solidFill>
              <a:srgbClr val="123458"/>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0697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animBg="1"/>
      <p:bldP spid="15" grpId="0" animBg="1"/>
      <p:bldP spid="16" grpId="0" animBg="1"/>
      <p:bldP spid="17" grpId="0" animBg="1"/>
      <p:bldP spid="21" grpId="0"/>
      <p:bldP spid="22" grpId="0"/>
      <p:bldP spid="25"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2B84D2"/>
        </a:solidFill>
        <a:effectLst/>
      </p:bgPr>
    </p:bg>
    <p:spTree>
      <p:nvGrpSpPr>
        <p:cNvPr id="1" name=""/>
        <p:cNvGrpSpPr/>
        <p:nvPr/>
      </p:nvGrpSpPr>
      <p:grpSpPr>
        <a:xfrm>
          <a:off x="0" y="0"/>
          <a:ext cx="0" cy="0"/>
          <a:chOff x="0" y="0"/>
          <a:chExt cx="0" cy="0"/>
        </a:xfrm>
      </p:grpSpPr>
      <p:grpSp>
        <p:nvGrpSpPr>
          <p:cNvPr id="38" name="Group 37"/>
          <p:cNvGrpSpPr/>
          <p:nvPr/>
        </p:nvGrpSpPr>
        <p:grpSpPr>
          <a:xfrm>
            <a:off x="950781" y="782819"/>
            <a:ext cx="10290438" cy="2540849"/>
            <a:chOff x="658948" y="782819"/>
            <a:chExt cx="10290438" cy="2540849"/>
          </a:xfrm>
        </p:grpSpPr>
        <p:grpSp>
          <p:nvGrpSpPr>
            <p:cNvPr id="29" name="Group 28"/>
            <p:cNvGrpSpPr/>
            <p:nvPr/>
          </p:nvGrpSpPr>
          <p:grpSpPr>
            <a:xfrm>
              <a:off x="658948" y="922952"/>
              <a:ext cx="1838000" cy="2350766"/>
              <a:chOff x="658948" y="922952"/>
              <a:chExt cx="1838000" cy="2350766"/>
            </a:xfrm>
          </p:grpSpPr>
          <p:pic>
            <p:nvPicPr>
              <p:cNvPr id="13" name="Picture 12" descr="Press_Hol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8948" y="922952"/>
                <a:ext cx="1838000" cy="1838000"/>
              </a:xfrm>
              <a:prstGeom prst="rect">
                <a:avLst/>
              </a:prstGeom>
            </p:spPr>
          </p:pic>
          <p:sp>
            <p:nvSpPr>
              <p:cNvPr id="19" name="Text Placeholder 2"/>
              <p:cNvSpPr txBox="1">
                <a:spLocks/>
              </p:cNvSpPr>
              <p:nvPr/>
            </p:nvSpPr>
            <p:spPr>
              <a:xfrm>
                <a:off x="1198987" y="2721425"/>
                <a:ext cx="1151659"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a:solidFill>
                      <a:schemeClr val="bg1"/>
                    </a:solidFill>
                  </a:rPr>
                  <a:t>Tap</a:t>
                </a:r>
              </a:p>
            </p:txBody>
          </p:sp>
        </p:grpSp>
        <p:grpSp>
          <p:nvGrpSpPr>
            <p:cNvPr id="28" name="Group 27"/>
            <p:cNvGrpSpPr/>
            <p:nvPr/>
          </p:nvGrpSpPr>
          <p:grpSpPr>
            <a:xfrm>
              <a:off x="2686795" y="796737"/>
              <a:ext cx="1871894" cy="2476981"/>
              <a:chOff x="2686795" y="796737"/>
              <a:chExt cx="1871894" cy="2476981"/>
            </a:xfrm>
          </p:grpSpPr>
          <p:pic>
            <p:nvPicPr>
              <p:cNvPr id="15" name="Picture 14" descr="Swipe_Down.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86795" y="796737"/>
                <a:ext cx="1871894" cy="1871894"/>
              </a:xfrm>
              <a:prstGeom prst="rect">
                <a:avLst/>
              </a:prstGeom>
            </p:spPr>
          </p:pic>
          <p:sp>
            <p:nvSpPr>
              <p:cNvPr id="20" name="Text Placeholder 2"/>
              <p:cNvSpPr txBox="1">
                <a:spLocks/>
              </p:cNvSpPr>
              <p:nvPr/>
            </p:nvSpPr>
            <p:spPr>
              <a:xfrm>
                <a:off x="3205083" y="2721425"/>
                <a:ext cx="1151659"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a:solidFill>
                      <a:schemeClr val="bg1"/>
                    </a:solidFill>
                  </a:rPr>
                  <a:t>Scroll</a:t>
                </a:r>
              </a:p>
            </p:txBody>
          </p:sp>
        </p:grpSp>
        <p:grpSp>
          <p:nvGrpSpPr>
            <p:cNvPr id="30" name="Group 29"/>
            <p:cNvGrpSpPr/>
            <p:nvPr/>
          </p:nvGrpSpPr>
          <p:grpSpPr>
            <a:xfrm>
              <a:off x="4550801" y="782819"/>
              <a:ext cx="1978133" cy="2490899"/>
              <a:chOff x="4550801" y="782819"/>
              <a:chExt cx="1978133" cy="2490899"/>
            </a:xfrm>
          </p:grpSpPr>
          <p:pic>
            <p:nvPicPr>
              <p:cNvPr id="16" name="Picture 15" descr="Swipe_Right.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50801" y="782819"/>
                <a:ext cx="1978133" cy="1978133"/>
              </a:xfrm>
              <a:prstGeom prst="rect">
                <a:avLst/>
              </a:prstGeom>
            </p:spPr>
          </p:pic>
          <p:sp>
            <p:nvSpPr>
              <p:cNvPr id="21" name="Text Placeholder 2"/>
              <p:cNvSpPr txBox="1">
                <a:spLocks/>
              </p:cNvSpPr>
              <p:nvPr/>
            </p:nvSpPr>
            <p:spPr>
              <a:xfrm>
                <a:off x="4998202" y="2721425"/>
                <a:ext cx="1151659"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a:solidFill>
                      <a:schemeClr val="bg1"/>
                    </a:solidFill>
                  </a:rPr>
                  <a:t>Swipe</a:t>
                </a:r>
              </a:p>
            </p:txBody>
          </p:sp>
        </p:grpSp>
        <p:grpSp>
          <p:nvGrpSpPr>
            <p:cNvPr id="31" name="Group 30"/>
            <p:cNvGrpSpPr/>
            <p:nvPr/>
          </p:nvGrpSpPr>
          <p:grpSpPr>
            <a:xfrm>
              <a:off x="6774538" y="922952"/>
              <a:ext cx="1745679" cy="2350766"/>
              <a:chOff x="6774538" y="922952"/>
              <a:chExt cx="1745679" cy="2350766"/>
            </a:xfrm>
          </p:grpSpPr>
          <p:pic>
            <p:nvPicPr>
              <p:cNvPr id="10" name="Picture 9" descr="Pinch.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74538" y="922952"/>
                <a:ext cx="1745679" cy="1745679"/>
              </a:xfrm>
              <a:prstGeom prst="rect">
                <a:avLst/>
              </a:prstGeom>
            </p:spPr>
          </p:pic>
          <p:sp>
            <p:nvSpPr>
              <p:cNvPr id="22" name="Text Placeholder 2"/>
              <p:cNvSpPr txBox="1">
                <a:spLocks/>
              </p:cNvSpPr>
              <p:nvPr/>
            </p:nvSpPr>
            <p:spPr>
              <a:xfrm>
                <a:off x="7368558" y="2721425"/>
                <a:ext cx="1151659"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a:solidFill>
                      <a:schemeClr val="bg1"/>
                    </a:solidFill>
                  </a:rPr>
                  <a:t>Pinch</a:t>
                </a:r>
              </a:p>
            </p:txBody>
          </p:sp>
        </p:grpSp>
        <p:grpSp>
          <p:nvGrpSpPr>
            <p:cNvPr id="32" name="Group 31"/>
            <p:cNvGrpSpPr/>
            <p:nvPr/>
          </p:nvGrpSpPr>
          <p:grpSpPr>
            <a:xfrm>
              <a:off x="9006861" y="830631"/>
              <a:ext cx="1942525" cy="2493037"/>
              <a:chOff x="9006861" y="830631"/>
              <a:chExt cx="1942525" cy="2493037"/>
            </a:xfrm>
          </p:grpSpPr>
          <p:pic>
            <p:nvPicPr>
              <p:cNvPr id="12" name="Picture 11" descr="3x_Swipe_Left.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006861" y="830631"/>
                <a:ext cx="1930321" cy="1930321"/>
              </a:xfrm>
              <a:prstGeom prst="rect">
                <a:avLst/>
              </a:prstGeom>
            </p:spPr>
          </p:pic>
          <p:sp>
            <p:nvSpPr>
              <p:cNvPr id="23" name="Text Placeholder 2"/>
              <p:cNvSpPr txBox="1">
                <a:spLocks/>
              </p:cNvSpPr>
              <p:nvPr/>
            </p:nvSpPr>
            <p:spPr>
              <a:xfrm>
                <a:off x="9375344" y="2771375"/>
                <a:ext cx="1574042"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a:solidFill>
                      <a:schemeClr val="bg1"/>
                    </a:solidFill>
                  </a:rPr>
                  <a:t>Multi Finger</a:t>
                </a:r>
              </a:p>
            </p:txBody>
          </p:sp>
        </p:grpSp>
      </p:grpSp>
      <p:grpSp>
        <p:nvGrpSpPr>
          <p:cNvPr id="37" name="Group 36"/>
          <p:cNvGrpSpPr/>
          <p:nvPr/>
        </p:nvGrpSpPr>
        <p:grpSpPr>
          <a:xfrm>
            <a:off x="2995548" y="3675999"/>
            <a:ext cx="6224568" cy="2445112"/>
            <a:chOff x="2405120" y="3675999"/>
            <a:chExt cx="6224568" cy="2445112"/>
          </a:xfrm>
        </p:grpSpPr>
        <p:grpSp>
          <p:nvGrpSpPr>
            <p:cNvPr id="33" name="Group 32"/>
            <p:cNvGrpSpPr/>
            <p:nvPr/>
          </p:nvGrpSpPr>
          <p:grpSpPr>
            <a:xfrm>
              <a:off x="2405120" y="3675999"/>
              <a:ext cx="1745679" cy="2416396"/>
              <a:chOff x="2405120" y="3675999"/>
              <a:chExt cx="1745679" cy="2416396"/>
            </a:xfrm>
          </p:grpSpPr>
          <p:pic>
            <p:nvPicPr>
              <p:cNvPr id="17" name="Picture 16" descr="TextEntry.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405120" y="3675999"/>
                <a:ext cx="1745679" cy="1745679"/>
              </a:xfrm>
              <a:prstGeom prst="rect">
                <a:avLst/>
              </a:prstGeom>
            </p:spPr>
          </p:pic>
          <p:sp>
            <p:nvSpPr>
              <p:cNvPr id="24" name="Text Placeholder 2"/>
              <p:cNvSpPr txBox="1">
                <a:spLocks/>
              </p:cNvSpPr>
              <p:nvPr/>
            </p:nvSpPr>
            <p:spPr>
              <a:xfrm>
                <a:off x="2690404" y="5540102"/>
                <a:ext cx="1456257"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a:solidFill>
                      <a:schemeClr val="bg1"/>
                    </a:solidFill>
                  </a:rPr>
                  <a:t>Text Entry</a:t>
                </a:r>
              </a:p>
            </p:txBody>
          </p:sp>
        </p:grpSp>
        <p:grpSp>
          <p:nvGrpSpPr>
            <p:cNvPr id="34" name="Group 33"/>
            <p:cNvGrpSpPr/>
            <p:nvPr/>
          </p:nvGrpSpPr>
          <p:grpSpPr>
            <a:xfrm>
              <a:off x="4696486" y="3707551"/>
              <a:ext cx="1832448" cy="2384844"/>
              <a:chOff x="4696486" y="3707551"/>
              <a:chExt cx="1832448" cy="2384844"/>
            </a:xfrm>
          </p:grpSpPr>
          <p:pic>
            <p:nvPicPr>
              <p:cNvPr id="14" name="Picture 13" descr="BumpL.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696486" y="3707551"/>
                <a:ext cx="1745679" cy="1745679"/>
              </a:xfrm>
              <a:prstGeom prst="rect">
                <a:avLst/>
              </a:prstGeom>
            </p:spPr>
          </p:pic>
          <p:sp>
            <p:nvSpPr>
              <p:cNvPr id="25" name="Text Placeholder 2"/>
              <p:cNvSpPr txBox="1">
                <a:spLocks/>
              </p:cNvSpPr>
              <p:nvPr/>
            </p:nvSpPr>
            <p:spPr>
              <a:xfrm>
                <a:off x="5072677" y="5540102"/>
                <a:ext cx="1456257"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a:solidFill>
                      <a:schemeClr val="bg1"/>
                    </a:solidFill>
                  </a:rPr>
                  <a:t>Rotation</a:t>
                </a:r>
              </a:p>
            </p:txBody>
          </p:sp>
        </p:grpSp>
        <p:grpSp>
          <p:nvGrpSpPr>
            <p:cNvPr id="35" name="Group 34"/>
            <p:cNvGrpSpPr/>
            <p:nvPr/>
          </p:nvGrpSpPr>
          <p:grpSpPr>
            <a:xfrm>
              <a:off x="7173431" y="3857431"/>
              <a:ext cx="1456257" cy="2263680"/>
              <a:chOff x="7173431" y="3857431"/>
              <a:chExt cx="1456257" cy="2263680"/>
            </a:xfrm>
          </p:grpSpPr>
          <p:pic>
            <p:nvPicPr>
              <p:cNvPr id="26" name="Picture 25" descr="Globe.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258126" y="3857431"/>
                <a:ext cx="1283903" cy="1412037"/>
              </a:xfrm>
              <a:prstGeom prst="rect">
                <a:avLst/>
              </a:prstGeom>
            </p:spPr>
          </p:pic>
          <p:sp>
            <p:nvSpPr>
              <p:cNvPr id="27" name="Text Placeholder 2"/>
              <p:cNvSpPr txBox="1">
                <a:spLocks/>
              </p:cNvSpPr>
              <p:nvPr/>
            </p:nvSpPr>
            <p:spPr>
              <a:xfrm>
                <a:off x="7173431" y="5568818"/>
                <a:ext cx="1456257"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a:solidFill>
                      <a:schemeClr val="bg1"/>
                    </a:solidFill>
                  </a:rPr>
                  <a:t>GPS</a:t>
                </a:r>
              </a:p>
            </p:txBody>
          </p:sp>
        </p:grpSp>
      </p:grpSp>
    </p:spTree>
    <p:extLst>
      <p:ext uri="{BB962C8B-B14F-4D97-AF65-F5344CB8AC3E}">
        <p14:creationId xmlns:p14="http://schemas.microsoft.com/office/powerpoint/2010/main" val="158357104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Introducing </a:t>
            </a:r>
            <a:r>
              <a:rPr lang="en-US" dirty="0" err="1"/>
              <a:t>Xamarin.UITest</a:t>
            </a:r>
            <a:endParaRPr lang="en-US" dirty="0"/>
          </a:p>
        </p:txBody>
      </p:sp>
      <p:pic>
        <p:nvPicPr>
          <p:cNvPr id="97" name="pasted-image.png"/>
          <p:cNvPicPr/>
          <p:nvPr/>
        </p:nvPicPr>
        <p:blipFill>
          <a:blip r:embed="rId3">
            <a:extLst/>
          </a:blip>
          <a:stretch>
            <a:fillRect/>
          </a:stretch>
        </p:blipFill>
        <p:spPr>
          <a:xfrm>
            <a:off x="863349" y="1837395"/>
            <a:ext cx="5989751" cy="4238900"/>
          </a:xfrm>
          <a:prstGeom prst="rect">
            <a:avLst/>
          </a:prstGeom>
          <a:ln w="12700">
            <a:miter lim="400000"/>
          </a:ln>
        </p:spPr>
      </p:pic>
      <p:sp>
        <p:nvSpPr>
          <p:cNvPr id="6" name="Text Placeholder 7"/>
          <p:cNvSpPr txBox="1">
            <a:spLocks/>
          </p:cNvSpPr>
          <p:nvPr/>
        </p:nvSpPr>
        <p:spPr>
          <a:xfrm>
            <a:off x="7193920" y="2026716"/>
            <a:ext cx="3975587" cy="3503069"/>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1900" dirty="0"/>
              <a:t>Create Automated User Interface tests all in C#</a:t>
            </a:r>
          </a:p>
          <a:p>
            <a:pPr marL="0" indent="0">
              <a:lnSpc>
                <a:spcPct val="50000"/>
              </a:lnSpc>
              <a:buNone/>
            </a:pPr>
            <a:endParaRPr lang="en-US" sz="1900" dirty="0"/>
          </a:p>
          <a:p>
            <a:pPr marL="0" indent="0">
              <a:buNone/>
            </a:pPr>
            <a:r>
              <a:rPr lang="en-US" sz="1900" dirty="0"/>
              <a:t>Upload to the Test Cloud or run against a Device or Simulator</a:t>
            </a:r>
          </a:p>
          <a:p>
            <a:pPr marL="0" indent="0">
              <a:lnSpc>
                <a:spcPct val="50000"/>
              </a:lnSpc>
              <a:buNone/>
            </a:pPr>
            <a:endParaRPr lang="en-US" sz="1900" dirty="0"/>
          </a:p>
          <a:p>
            <a:pPr marL="0" indent="0">
              <a:buNone/>
            </a:pPr>
            <a:r>
              <a:rPr lang="en-US" sz="1900" dirty="0"/>
              <a:t>Run directly from Visual Studio or Xamarin Studio</a:t>
            </a:r>
          </a:p>
          <a:p>
            <a:pPr marL="0" indent="0">
              <a:lnSpc>
                <a:spcPct val="50000"/>
              </a:lnSpc>
              <a:buNone/>
            </a:pPr>
            <a:endParaRPr lang="en-US" sz="1900" dirty="0"/>
          </a:p>
          <a:p>
            <a:pPr marL="0" indent="0">
              <a:buNone/>
            </a:pPr>
            <a:r>
              <a:rPr lang="en-US" sz="1900" dirty="0"/>
              <a:t>Freely available for testing on a Simulator*</a:t>
            </a:r>
          </a:p>
          <a:p>
            <a:pPr marL="0" indent="0">
              <a:lnSpc>
                <a:spcPct val="50000"/>
              </a:lnSpc>
              <a:buNone/>
            </a:pPr>
            <a:endParaRPr lang="en-US" sz="1900" dirty="0"/>
          </a:p>
          <a:p>
            <a:pPr marL="0" indent="0">
              <a:buNone/>
            </a:pPr>
            <a:r>
              <a:rPr lang="en-US" sz="1900" dirty="0"/>
              <a:t>Works on </a:t>
            </a:r>
            <a:r>
              <a:rPr lang="en-US" sz="1900" b="1" dirty="0"/>
              <a:t>ANY</a:t>
            </a:r>
            <a:r>
              <a:rPr lang="en-US" sz="1900" dirty="0"/>
              <a:t> app: Native, Hybrid, or Xamarin</a:t>
            </a:r>
          </a:p>
        </p:txBody>
      </p:sp>
    </p:spTree>
    <p:extLst>
      <p:ext uri="{BB962C8B-B14F-4D97-AF65-F5344CB8AC3E}">
        <p14:creationId xmlns:p14="http://schemas.microsoft.com/office/powerpoint/2010/main" val="139513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69239" y="289511"/>
            <a:ext cx="12170853" cy="899665"/>
          </a:xfrm>
        </p:spPr>
        <p:txBody>
          <a:bodyPr>
            <a:noAutofit/>
          </a:bodyPr>
          <a:lstStyle/>
          <a:p>
            <a:r>
              <a:rPr lang="en-US" sz="3600" dirty="0">
                <a:solidFill>
                  <a:srgbClr val="06AED0"/>
                </a:solidFill>
                <a:latin typeface="Segoe UI" charset="0"/>
                <a:ea typeface="Segoe UI" charset="0"/>
                <a:cs typeface="Segoe UI" charset="0"/>
              </a:rPr>
              <a:t>Xamarin Test Cloud: </a:t>
            </a:r>
            <a:r>
              <a:rPr lang="en-US" sz="3600" dirty="0">
                <a:solidFill>
                  <a:srgbClr val="06AED0"/>
                </a:solidFill>
              </a:rPr>
              <a:t>automated testing on thousands of devices</a:t>
            </a:r>
          </a:p>
        </p:txBody>
      </p:sp>
      <p:sp>
        <p:nvSpPr>
          <p:cNvPr id="24" name="Rectangle 23"/>
          <p:cNvSpPr/>
          <p:nvPr/>
        </p:nvSpPr>
        <p:spPr>
          <a:xfrm>
            <a:off x="1" y="5872101"/>
            <a:ext cx="5628175" cy="86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695" y="983905"/>
            <a:ext cx="10616935" cy="6984225"/>
          </a:xfrm>
          <a:prstGeom prst="rect">
            <a:avLst/>
          </a:prstGeom>
        </p:spPr>
      </p:pic>
    </p:spTree>
    <p:extLst>
      <p:ext uri="{BB962C8B-B14F-4D97-AF65-F5344CB8AC3E}">
        <p14:creationId xmlns:p14="http://schemas.microsoft.com/office/powerpoint/2010/main" val="103457041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pPr algn="ctr"/>
            <a:r>
              <a:rPr lang="en-US" dirty="0">
                <a:solidFill>
                  <a:srgbClr val="06AED0"/>
                </a:solidFill>
              </a:rPr>
              <a:t>Xamarin – Your Complete Mobile Solution</a:t>
            </a:r>
          </a:p>
        </p:txBody>
      </p:sp>
      <p:grpSp>
        <p:nvGrpSpPr>
          <p:cNvPr id="16" name="Group 15"/>
          <p:cNvGrpSpPr/>
          <p:nvPr/>
        </p:nvGrpSpPr>
        <p:grpSpPr>
          <a:xfrm>
            <a:off x="887731" y="2369841"/>
            <a:ext cx="3388306" cy="1126224"/>
            <a:chOff x="905531" y="2416864"/>
            <a:chExt cx="3456249" cy="1148807"/>
          </a:xfrm>
        </p:grpSpPr>
        <p:pic>
          <p:nvPicPr>
            <p:cNvPr id="3" name="Picture 2"/>
            <p:cNvPicPr>
              <a:picLocks noChangeAspect="1"/>
            </p:cNvPicPr>
            <p:nvPr/>
          </p:nvPicPr>
          <p:blipFill>
            <a:blip r:embed="rId3">
              <a:duotone>
                <a:prstClr val="black"/>
                <a:schemeClr val="bg2">
                  <a:lumMod val="85000"/>
                  <a:tint val="45000"/>
                  <a:satMod val="400000"/>
                </a:schemeClr>
              </a:duotone>
              <a:extLst>
                <a:ext uri="{28A0092B-C50C-407E-A947-70E740481C1C}">
                  <a14:useLocalDpi xmlns:a14="http://schemas.microsoft.com/office/drawing/2010/main"/>
                </a:ext>
              </a:extLst>
            </a:blip>
            <a:stretch>
              <a:fillRect/>
            </a:stretch>
          </p:blipFill>
          <p:spPr>
            <a:xfrm>
              <a:off x="905531" y="2416864"/>
              <a:ext cx="3456249" cy="1145142"/>
            </a:xfrm>
            <a:prstGeom prst="rect">
              <a:avLst/>
            </a:prstGeom>
            <a:effectLst>
              <a:outerShdw blurRad="50800" dist="38100" dir="5400000" algn="t" rotWithShape="0">
                <a:prstClr val="black">
                  <a:alpha val="20000"/>
                </a:prstClr>
              </a:outerShdw>
            </a:effectLst>
          </p:spPr>
        </p:pic>
        <p:sp>
          <p:nvSpPr>
            <p:cNvPr id="8" name="TextBox 7"/>
            <p:cNvSpPr txBox="1"/>
            <p:nvPr/>
          </p:nvSpPr>
          <p:spPr>
            <a:xfrm>
              <a:off x="917655" y="3072716"/>
              <a:ext cx="3424818"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a:solidFill>
                    <a:srgbClr val="FFFFFF"/>
                  </a:solidFill>
                </a:rPr>
                <a:t>BUILD</a:t>
              </a:r>
            </a:p>
          </p:txBody>
        </p:sp>
      </p:grpSp>
      <p:grpSp>
        <p:nvGrpSpPr>
          <p:cNvPr id="12" name="Group 11"/>
          <p:cNvGrpSpPr/>
          <p:nvPr/>
        </p:nvGrpSpPr>
        <p:grpSpPr>
          <a:xfrm>
            <a:off x="4391641" y="2369839"/>
            <a:ext cx="3592421" cy="1131039"/>
            <a:chOff x="4479701" y="2416862"/>
            <a:chExt cx="3664457" cy="1153719"/>
          </a:xfrm>
        </p:grpSpPr>
        <p:pic>
          <p:nvPicPr>
            <p:cNvPr id="4" name="Picture 3"/>
            <p:cNvPicPr>
              <a:picLocks noChangeAspect="1"/>
            </p:cNvPicPr>
            <p:nvPr/>
          </p:nvPicPr>
          <p:blipFill>
            <a:blip r:embed="rId4">
              <a:duotone>
                <a:prstClr val="black"/>
                <a:schemeClr val="bg2">
                  <a:lumMod val="85000"/>
                  <a:tint val="45000"/>
                  <a:satMod val="400000"/>
                </a:schemeClr>
              </a:duotone>
              <a:extLst>
                <a:ext uri="{28A0092B-C50C-407E-A947-70E740481C1C}">
                  <a14:useLocalDpi xmlns:a14="http://schemas.microsoft.com/office/drawing/2010/main"/>
                </a:ext>
              </a:extLst>
            </a:blip>
            <a:stretch>
              <a:fillRect/>
            </a:stretch>
          </p:blipFill>
          <p:spPr>
            <a:xfrm>
              <a:off x="4479701" y="2416862"/>
              <a:ext cx="3664457" cy="1145143"/>
            </a:xfrm>
            <a:prstGeom prst="rect">
              <a:avLst/>
            </a:prstGeom>
            <a:effectLst>
              <a:outerShdw blurRad="50800" dist="38100" dir="5400000" algn="t" rotWithShape="0">
                <a:prstClr val="black">
                  <a:alpha val="20000"/>
                </a:prstClr>
              </a:outerShdw>
            </a:effectLst>
          </p:spPr>
        </p:pic>
        <p:sp>
          <p:nvSpPr>
            <p:cNvPr id="9" name="TextBox 8"/>
            <p:cNvSpPr txBox="1"/>
            <p:nvPr/>
          </p:nvSpPr>
          <p:spPr>
            <a:xfrm>
              <a:off x="4486679" y="3077626"/>
              <a:ext cx="3641119"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TEST</a:t>
              </a:r>
            </a:p>
          </p:txBody>
        </p:sp>
      </p:grpSp>
      <p:grpSp>
        <p:nvGrpSpPr>
          <p:cNvPr id="14" name="Group 13"/>
          <p:cNvGrpSpPr/>
          <p:nvPr/>
        </p:nvGrpSpPr>
        <p:grpSpPr>
          <a:xfrm>
            <a:off x="8099665" y="2369841"/>
            <a:ext cx="3204603" cy="1122632"/>
            <a:chOff x="8262080" y="2416864"/>
            <a:chExt cx="3268862" cy="1145143"/>
          </a:xfrm>
        </p:grpSpPr>
        <p:pic>
          <p:nvPicPr>
            <p:cNvPr id="5" name="Picture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262080" y="2416864"/>
              <a:ext cx="3268862" cy="1145143"/>
            </a:xfrm>
            <a:prstGeom prst="rect">
              <a:avLst/>
            </a:prstGeom>
            <a:effectLst>
              <a:outerShdw blurRad="50800" dist="38100" dir="5400000" algn="t" rotWithShape="0">
                <a:prstClr val="black">
                  <a:alpha val="20000"/>
                </a:prstClr>
              </a:outerShdw>
            </a:effectLst>
          </p:spPr>
        </p:pic>
        <p:sp>
          <p:nvSpPr>
            <p:cNvPr id="10" name="TextBox 9"/>
            <p:cNvSpPr txBox="1"/>
            <p:nvPr/>
          </p:nvSpPr>
          <p:spPr>
            <a:xfrm>
              <a:off x="8293313" y="3066149"/>
              <a:ext cx="3226532"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MONITOR</a:t>
              </a:r>
            </a:p>
          </p:txBody>
        </p:sp>
      </p:grpSp>
      <p:grpSp>
        <p:nvGrpSpPr>
          <p:cNvPr id="15" name="Group 14"/>
          <p:cNvGrpSpPr/>
          <p:nvPr/>
        </p:nvGrpSpPr>
        <p:grpSpPr>
          <a:xfrm>
            <a:off x="3840530" y="4491820"/>
            <a:ext cx="4510938" cy="1122632"/>
            <a:chOff x="3917540" y="4581390"/>
            <a:chExt cx="4601392" cy="1145142"/>
          </a:xfrm>
        </p:grpSpPr>
        <p:pic>
          <p:nvPicPr>
            <p:cNvPr id="6" name="Picture 5"/>
            <p:cNvPicPr>
              <a:picLocks noChangeAspect="1"/>
            </p:cNvPicPr>
            <p:nvPr/>
          </p:nvPicPr>
          <p:blipFill>
            <a:blip r:embed="rId6">
              <a:duotone>
                <a:prstClr val="black"/>
                <a:schemeClr val="bg2">
                  <a:lumMod val="85000"/>
                  <a:tint val="45000"/>
                  <a:satMod val="400000"/>
                </a:schemeClr>
              </a:duotone>
              <a:extLst>
                <a:ext uri="{28A0092B-C50C-407E-A947-70E740481C1C}">
                  <a14:useLocalDpi xmlns:a14="http://schemas.microsoft.com/office/drawing/2010/main"/>
                </a:ext>
              </a:extLst>
            </a:blip>
            <a:stretch>
              <a:fillRect/>
            </a:stretch>
          </p:blipFill>
          <p:spPr>
            <a:xfrm>
              <a:off x="3917540" y="4581390"/>
              <a:ext cx="4601392" cy="1145142"/>
            </a:xfrm>
            <a:prstGeom prst="rect">
              <a:avLst/>
            </a:prstGeom>
            <a:noFill/>
            <a:effectLst>
              <a:outerShdw blurRad="50800" dist="38100" dir="5400000" algn="t" rotWithShape="0">
                <a:prstClr val="black">
                  <a:alpha val="20000"/>
                </a:prstClr>
              </a:outerShdw>
            </a:effectLst>
          </p:spPr>
        </p:pic>
        <p:sp>
          <p:nvSpPr>
            <p:cNvPr id="11" name="TextBox 10"/>
            <p:cNvSpPr txBox="1"/>
            <p:nvPr/>
          </p:nvSpPr>
          <p:spPr>
            <a:xfrm>
              <a:off x="3931180" y="5226056"/>
              <a:ext cx="4565320"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a:solidFill>
                    <a:srgbClr val="FFFFFF"/>
                  </a:solidFill>
                </a:rPr>
                <a:t>ACCELERATE</a:t>
              </a:r>
              <a:endParaRPr lang="en-US" sz="1372" b="1" dirty="0" err="1">
                <a:solidFill>
                  <a:srgbClr val="FFFFFF"/>
                </a:solidFill>
              </a:endParaRPr>
            </a:p>
          </p:txBody>
        </p:sp>
      </p:grpSp>
      <p:grpSp>
        <p:nvGrpSpPr>
          <p:cNvPr id="27" name="Group 26"/>
          <p:cNvGrpSpPr/>
          <p:nvPr/>
        </p:nvGrpSpPr>
        <p:grpSpPr>
          <a:xfrm>
            <a:off x="2437346" y="3661790"/>
            <a:ext cx="7311083" cy="699757"/>
            <a:chOff x="2486219" y="3723956"/>
            <a:chExt cx="7457685" cy="713789"/>
          </a:xfrm>
        </p:grpSpPr>
        <p:grpSp>
          <p:nvGrpSpPr>
            <p:cNvPr id="26" name="Group 25"/>
            <p:cNvGrpSpPr/>
            <p:nvPr/>
          </p:nvGrpSpPr>
          <p:grpSpPr>
            <a:xfrm>
              <a:off x="2486219" y="3723956"/>
              <a:ext cx="7457685" cy="713789"/>
              <a:chOff x="2486219" y="3723956"/>
              <a:chExt cx="7457685" cy="713789"/>
            </a:xfrm>
          </p:grpSpPr>
          <p:sp>
            <p:nvSpPr>
              <p:cNvPr id="7" name="Oval 6"/>
              <p:cNvSpPr/>
              <p:nvPr/>
            </p:nvSpPr>
            <p:spPr bwMode="auto">
              <a:xfrm>
                <a:off x="2486219" y="3723956"/>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6175186" y="3736438"/>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9857801" y="3727395"/>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176907" y="4351642"/>
                <a:ext cx="86103" cy="86103"/>
              </a:xfrm>
              <a:prstGeom prst="ellipse">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21" name="Elbow Connector 20"/>
            <p:cNvCxnSpPr>
              <a:stCxn id="7" idx="4"/>
              <a:endCxn id="18" idx="4"/>
            </p:cNvCxnSpPr>
            <p:nvPr/>
          </p:nvCxnSpPr>
          <p:spPr>
            <a:xfrm rot="16200000" flipH="1">
              <a:off x="6213343" y="125987"/>
              <a:ext cx="3439" cy="7371582"/>
            </a:xfrm>
            <a:prstGeom prst="bentConnector3">
              <a:avLst>
                <a:gd name="adj1" fmla="val 6747281"/>
              </a:avLst>
            </a:prstGeom>
            <a:ln w="12700" cmpd="sng">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7" idx="4"/>
              <a:endCxn id="19" idx="0"/>
            </p:cNvCxnSpPr>
            <p:nvPr/>
          </p:nvCxnSpPr>
          <p:spPr>
            <a:xfrm>
              <a:off x="6218238" y="3822541"/>
              <a:ext cx="1721" cy="529101"/>
            </a:xfrm>
            <a:prstGeom prst="line">
              <a:avLst/>
            </a:prstGeom>
            <a:ln w="12700" cmpd="sng">
              <a:solidFill>
                <a:srgbClr val="BFBFBF"/>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1466778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4243072" y="1570953"/>
            <a:ext cx="3705856" cy="518071"/>
          </a:xfrm>
          <a:prstGeom prst="rect">
            <a:avLst/>
          </a:prstGeom>
        </p:spPr>
        <p:txBody>
          <a:bodyPr vert="horz" wrap="square" lIns="143428" tIns="89642" rIns="143428" bIns="89642" rtlCol="0" anchor="t">
            <a:normAutofit lnSpcReduction="10000"/>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2549" spc="0" dirty="0" err="1">
                <a:solidFill>
                  <a:schemeClr val="tx1"/>
                </a:solidFill>
              </a:rPr>
              <a:t>xamarin.com</a:t>
            </a:r>
            <a:r>
              <a:rPr lang="en-US" sz="2549" spc="0" dirty="0">
                <a:solidFill>
                  <a:schemeClr val="tx1"/>
                </a:solidFill>
              </a:rPr>
              <a:t>/insights</a:t>
            </a:r>
          </a:p>
        </p:txBody>
      </p:sp>
      <p:pic>
        <p:nvPicPr>
          <p:cNvPr id="6" name="Picture 5" descr="Xamarin Insights.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27097" y="0"/>
            <a:ext cx="7537807" cy="2051173"/>
          </a:xfrm>
          <a:prstGeom prst="rect">
            <a:avLst/>
          </a:prstGeom>
        </p:spPr>
      </p:pic>
      <p:pic>
        <p:nvPicPr>
          <p:cNvPr id="2" name="Picture 1"/>
          <p:cNvPicPr>
            <a:picLocks noChangeAspect="1"/>
          </p:cNvPicPr>
          <p:nvPr/>
        </p:nvPicPr>
        <p:blipFill>
          <a:blip r:embed="rId4"/>
          <a:stretch>
            <a:fillRect/>
          </a:stretch>
        </p:blipFill>
        <p:spPr>
          <a:xfrm>
            <a:off x="672112" y="2089024"/>
            <a:ext cx="10847775" cy="6858000"/>
          </a:xfrm>
          <a:prstGeom prst="rect">
            <a:avLst/>
          </a:prstGeom>
        </p:spPr>
      </p:pic>
    </p:spTree>
    <p:extLst>
      <p:ext uri="{BB962C8B-B14F-4D97-AF65-F5344CB8AC3E}">
        <p14:creationId xmlns:p14="http://schemas.microsoft.com/office/powerpoint/2010/main" val="200972631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8340" y="-1994945"/>
            <a:ext cx="12410340" cy="10594753"/>
          </a:xfrm>
          <a:prstGeom prst="rect">
            <a:avLst/>
          </a:prstGeom>
        </p:spPr>
      </p:pic>
    </p:spTree>
    <p:extLst>
      <p:ext uri="{BB962C8B-B14F-4D97-AF65-F5344CB8AC3E}">
        <p14:creationId xmlns:p14="http://schemas.microsoft.com/office/powerpoint/2010/main" val="115550536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Insights – Real-time monitoring</a:t>
            </a:r>
          </a:p>
        </p:txBody>
      </p:sp>
      <p:sp>
        <p:nvSpPr>
          <p:cNvPr id="4" name="Text Placeholder 1"/>
          <p:cNvSpPr txBox="1">
            <a:spLocks/>
          </p:cNvSpPr>
          <p:nvPr/>
        </p:nvSpPr>
        <p:spPr>
          <a:xfrm>
            <a:off x="1" y="1557751"/>
            <a:ext cx="5611444" cy="464820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bg1">
                  <a:lumMod val="50000"/>
                </a:schemeClr>
              </a:solidFill>
              <a:latin typeface="Helvetica" panose="020B0604020202020204" pitchFamily="34" charset="0"/>
              <a:cs typeface="Helvetica" panose="020B0604020202020204" pitchFamily="34" charset="0"/>
            </a:endParaRPr>
          </a:p>
        </p:txBody>
      </p:sp>
      <p:sp>
        <p:nvSpPr>
          <p:cNvPr id="9" name="Text Placeholder 7"/>
          <p:cNvSpPr txBox="1">
            <a:spLocks/>
          </p:cNvSpPr>
          <p:nvPr/>
        </p:nvSpPr>
        <p:spPr>
          <a:xfrm>
            <a:off x="7494906" y="1989174"/>
            <a:ext cx="4021678" cy="3658942"/>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buNone/>
            </a:pPr>
            <a:r>
              <a:rPr lang="en-US" sz="2400" dirty="0">
                <a:solidFill>
                  <a:schemeClr val="bg1">
                    <a:lumMod val="50000"/>
                  </a:schemeClr>
                </a:solidFill>
                <a:latin typeface="+mn-lt"/>
                <a:cs typeface="Helvetica" panose="020B0604020202020204" pitchFamily="34" charset="0"/>
              </a:rPr>
              <a:t>Supports</a:t>
            </a:r>
          </a:p>
          <a:p>
            <a:pPr marL="0" indent="0">
              <a:lnSpc>
                <a:spcPct val="100000"/>
              </a:lnSpc>
              <a:buNone/>
            </a:pPr>
            <a:endParaRPr lang="en-US" sz="2400" dirty="0">
              <a:solidFill>
                <a:schemeClr val="bg1">
                  <a:lumMod val="50000"/>
                </a:schemeClr>
              </a:solidFill>
              <a:cs typeface="Helvetica" panose="020B0604020202020204" pitchFamily="34" charset="0"/>
            </a:endParaRP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Xamarin.iOS</a:t>
            </a: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Xamarin.Android</a:t>
            </a: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Xamarin.Mac</a:t>
            </a: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Windows Phone</a:t>
            </a: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Windows Store</a:t>
            </a: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Windows Desktop</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9240" y="1557751"/>
            <a:ext cx="7151550" cy="4521234"/>
          </a:xfrm>
          <a:prstGeom prst="rect">
            <a:avLst/>
          </a:prstGeom>
        </p:spPr>
      </p:pic>
    </p:spTree>
    <p:extLst>
      <p:ext uri="{BB962C8B-B14F-4D97-AF65-F5344CB8AC3E}">
        <p14:creationId xmlns:p14="http://schemas.microsoft.com/office/powerpoint/2010/main" val="696947386"/>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Xamarin Insights</a:t>
            </a:r>
            <a:r>
              <a:rPr lang="en-US" dirty="0"/>
              <a:t> – </a:t>
            </a:r>
            <a:r>
              <a:rPr lang="en-US" dirty="0" err="1"/>
              <a:t>Report</a:t>
            </a:r>
            <a:endParaRPr lang="en-US" dirty="0"/>
          </a:p>
        </p:txBody>
      </p:sp>
      <p:sp>
        <p:nvSpPr>
          <p:cNvPr id="4" name="Text Placeholder 1"/>
          <p:cNvSpPr txBox="1">
            <a:spLocks/>
          </p:cNvSpPr>
          <p:nvPr/>
        </p:nvSpPr>
        <p:spPr>
          <a:xfrm>
            <a:off x="1" y="1557751"/>
            <a:ext cx="5611444" cy="464820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bg1">
                  <a:lumMod val="50000"/>
                </a:schemeClr>
              </a:solidFill>
              <a:latin typeface="Helvetica" panose="020B0604020202020204" pitchFamily="34" charset="0"/>
              <a:cs typeface="Helvetica" panose="020B0604020202020204" pitchFamily="34" charset="0"/>
            </a:endParaRPr>
          </a:p>
        </p:txBody>
      </p:sp>
      <p:sp>
        <p:nvSpPr>
          <p:cNvPr id="19" name="Text Placeholder 7"/>
          <p:cNvSpPr txBox="1">
            <a:spLocks/>
          </p:cNvSpPr>
          <p:nvPr/>
        </p:nvSpPr>
        <p:spPr>
          <a:xfrm>
            <a:off x="7684218" y="2501918"/>
            <a:ext cx="3832365" cy="2594677"/>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buNone/>
            </a:pPr>
            <a:r>
              <a:rPr lang="en-US" sz="2400" dirty="0">
                <a:solidFill>
                  <a:schemeClr val="bg1">
                    <a:lumMod val="50000"/>
                  </a:schemeClr>
                </a:solidFill>
                <a:cs typeface="Helvetica" panose="020B0604020202020204" pitchFamily="34" charset="0"/>
              </a:rPr>
              <a:t>Automatically report any uncaught managed or native exception.</a:t>
            </a:r>
          </a:p>
          <a:p>
            <a:pPr marL="0" indent="0">
              <a:lnSpc>
                <a:spcPct val="50000"/>
              </a:lnSpc>
              <a:buNone/>
            </a:pPr>
            <a:endParaRPr lang="en-US" sz="2400" dirty="0">
              <a:solidFill>
                <a:schemeClr val="bg1">
                  <a:lumMod val="50000"/>
                </a:schemeClr>
              </a:solidFill>
              <a:cs typeface="Helvetica" panose="020B0604020202020204" pitchFamily="34" charset="0"/>
            </a:endParaRPr>
          </a:p>
          <a:p>
            <a:pPr marL="0" indent="0">
              <a:lnSpc>
                <a:spcPct val="100000"/>
              </a:lnSpc>
              <a:buNone/>
            </a:pPr>
            <a:r>
              <a:rPr lang="en-US" sz="2400" dirty="0">
                <a:solidFill>
                  <a:schemeClr val="bg1">
                    <a:lumMod val="50000"/>
                  </a:schemeClr>
                </a:solidFill>
                <a:cs typeface="Helvetica" panose="020B0604020202020204" pitchFamily="34" charset="0"/>
              </a:rPr>
              <a:t>Report your own caught exceptions with simple cross-platform API.</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2829" y="1557751"/>
            <a:ext cx="7088477" cy="4502141"/>
          </a:xfrm>
          <a:prstGeom prst="rect">
            <a:avLst/>
          </a:prstGeom>
        </p:spPr>
      </p:pic>
    </p:spTree>
    <p:extLst>
      <p:ext uri="{BB962C8B-B14F-4D97-AF65-F5344CB8AC3E}">
        <p14:creationId xmlns:p14="http://schemas.microsoft.com/office/powerpoint/2010/main" val="126520434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Xamarin Insights</a:t>
            </a:r>
            <a:r>
              <a:rPr lang="en-US" dirty="0"/>
              <a:t> – </a:t>
            </a:r>
            <a:r>
              <a:rPr lang="en-US" dirty="0" err="1"/>
              <a:t>Track</a:t>
            </a:r>
            <a:endParaRPr lang="en-US" dirty="0"/>
          </a:p>
        </p:txBody>
      </p:sp>
      <p:sp>
        <p:nvSpPr>
          <p:cNvPr id="4" name="Text Placeholder 1"/>
          <p:cNvSpPr txBox="1">
            <a:spLocks/>
          </p:cNvSpPr>
          <p:nvPr/>
        </p:nvSpPr>
        <p:spPr>
          <a:xfrm>
            <a:off x="1" y="1557751"/>
            <a:ext cx="5611444" cy="464820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bg1">
                  <a:lumMod val="50000"/>
                </a:schemeClr>
              </a:solidFill>
              <a:latin typeface="Helvetica" panose="020B0604020202020204" pitchFamily="34" charset="0"/>
              <a:cs typeface="Helvetica" panose="020B0604020202020204" pitchFamily="34" charset="0"/>
            </a:endParaRPr>
          </a:p>
        </p:txBody>
      </p:sp>
      <p:sp>
        <p:nvSpPr>
          <p:cNvPr id="8" name="Text Placeholder 7"/>
          <p:cNvSpPr txBox="1">
            <a:spLocks/>
          </p:cNvSpPr>
          <p:nvPr/>
        </p:nvSpPr>
        <p:spPr>
          <a:xfrm>
            <a:off x="7684219" y="2802515"/>
            <a:ext cx="3911246" cy="1977871"/>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buNone/>
            </a:pPr>
            <a:r>
              <a:rPr lang="en-US" sz="2400" dirty="0">
                <a:solidFill>
                  <a:schemeClr val="bg1">
                    <a:lumMod val="50000"/>
                  </a:schemeClr>
                </a:solidFill>
                <a:cs typeface="Helvetica" panose="020B0604020202020204" pitchFamily="34" charset="0"/>
              </a:rPr>
              <a:t>Track any event that occurs in your application.</a:t>
            </a:r>
          </a:p>
          <a:p>
            <a:pPr marL="0" indent="0">
              <a:lnSpc>
                <a:spcPct val="50000"/>
              </a:lnSpc>
              <a:buNone/>
            </a:pPr>
            <a:endParaRPr lang="en-US" sz="2400" dirty="0">
              <a:solidFill>
                <a:schemeClr val="bg1">
                  <a:lumMod val="50000"/>
                </a:schemeClr>
              </a:solidFill>
              <a:cs typeface="Helvetica" panose="020B0604020202020204" pitchFamily="34" charset="0"/>
            </a:endParaRPr>
          </a:p>
          <a:p>
            <a:pPr marL="0" indent="0">
              <a:lnSpc>
                <a:spcPct val="100000"/>
              </a:lnSpc>
              <a:buNone/>
            </a:pPr>
            <a:r>
              <a:rPr lang="en-US" sz="2400" dirty="0">
                <a:solidFill>
                  <a:schemeClr val="bg1">
                    <a:lumMod val="50000"/>
                  </a:schemeClr>
                </a:solidFill>
                <a:cs typeface="Helvetica" panose="020B0604020202020204" pitchFamily="34" charset="0"/>
              </a:rPr>
              <a:t>Even track performance of how long an operation takes.</a:t>
            </a:r>
          </a:p>
        </p:txBody>
      </p:sp>
      <p:grpSp>
        <p:nvGrpSpPr>
          <p:cNvPr id="19" name="Group 18"/>
          <p:cNvGrpSpPr/>
          <p:nvPr/>
        </p:nvGrpSpPr>
        <p:grpSpPr>
          <a:xfrm>
            <a:off x="685860" y="1372586"/>
            <a:ext cx="6544213" cy="5017039"/>
            <a:chOff x="-317702" y="1372586"/>
            <a:chExt cx="6544213" cy="5017039"/>
          </a:xfrm>
        </p:grpSpPr>
        <p:sp>
          <p:nvSpPr>
            <p:cNvPr id="20" name="Rounded Rectangle 19"/>
            <p:cNvSpPr/>
            <p:nvPr/>
          </p:nvSpPr>
          <p:spPr bwMode="auto">
            <a:xfrm>
              <a:off x="-317702" y="1372586"/>
              <a:ext cx="6544213" cy="5017039"/>
            </a:xfrm>
            <a:prstGeom prst="roundRect">
              <a:avLst>
                <a:gd name="adj" fmla="val 4089"/>
              </a:avLst>
            </a:prstGeom>
            <a:solidFill>
              <a:srgbClr val="E7EC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8671" y="1739385"/>
              <a:ext cx="4914992" cy="4394774"/>
            </a:xfrm>
            <a:prstGeom prst="rect">
              <a:avLst/>
            </a:prstGeom>
          </p:spPr>
        </p:pic>
      </p:grpSp>
    </p:spTree>
    <p:extLst>
      <p:ext uri="{BB962C8B-B14F-4D97-AF65-F5344CB8AC3E}">
        <p14:creationId xmlns:p14="http://schemas.microsoft.com/office/powerpoint/2010/main" val="163063499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Xamarin Insights</a:t>
            </a:r>
            <a:r>
              <a:rPr lang="en-US" dirty="0"/>
              <a:t> – </a:t>
            </a:r>
            <a:r>
              <a:rPr lang="en-US" dirty="0" err="1"/>
              <a:t>Identify</a:t>
            </a:r>
            <a:endParaRPr lang="en-US" dirty="0"/>
          </a:p>
        </p:txBody>
      </p:sp>
      <p:sp>
        <p:nvSpPr>
          <p:cNvPr id="4" name="Text Placeholder 1"/>
          <p:cNvSpPr txBox="1">
            <a:spLocks/>
          </p:cNvSpPr>
          <p:nvPr/>
        </p:nvSpPr>
        <p:spPr>
          <a:xfrm>
            <a:off x="1" y="1557751"/>
            <a:ext cx="5611444" cy="464820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bg1">
                  <a:lumMod val="50000"/>
                </a:schemeClr>
              </a:solidFill>
              <a:latin typeface="Helvetica" panose="020B0604020202020204" pitchFamily="34" charset="0"/>
              <a:cs typeface="Helvetica" panose="020B0604020202020204" pitchFamily="34" charset="0"/>
            </a:endParaRPr>
          </a:p>
        </p:txBody>
      </p:sp>
      <p:sp>
        <p:nvSpPr>
          <p:cNvPr id="8" name="Text Placeholder 7"/>
          <p:cNvSpPr txBox="1">
            <a:spLocks/>
          </p:cNvSpPr>
          <p:nvPr/>
        </p:nvSpPr>
        <p:spPr>
          <a:xfrm>
            <a:off x="7684219" y="3165800"/>
            <a:ext cx="3832366" cy="1235942"/>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buNone/>
            </a:pPr>
            <a:r>
              <a:rPr lang="en-US" sz="2400" dirty="0">
                <a:solidFill>
                  <a:schemeClr val="bg1">
                    <a:lumMod val="50000"/>
                  </a:schemeClr>
                </a:solidFill>
                <a:cs typeface="Helvetica" panose="020B0604020202020204" pitchFamily="34" charset="0"/>
              </a:rPr>
              <a:t>Combine event tracking with user identification to resolve issues faster.</a:t>
            </a:r>
          </a:p>
        </p:txBody>
      </p:sp>
      <p:pic>
        <p:nvPicPr>
          <p:cNvPr id="3" name="Picture 2"/>
          <p:cNvPicPr>
            <a:picLocks noChangeAspect="1"/>
          </p:cNvPicPr>
          <p:nvPr/>
        </p:nvPicPr>
        <p:blipFill>
          <a:blip r:embed="rId3"/>
          <a:stretch>
            <a:fillRect/>
          </a:stretch>
        </p:blipFill>
        <p:spPr>
          <a:xfrm>
            <a:off x="269240" y="1478398"/>
            <a:ext cx="7293137" cy="4610746"/>
          </a:xfrm>
          <a:prstGeom prst="rect">
            <a:avLst/>
          </a:prstGeom>
        </p:spPr>
      </p:pic>
    </p:spTree>
    <p:extLst>
      <p:ext uri="{BB962C8B-B14F-4D97-AF65-F5344CB8AC3E}">
        <p14:creationId xmlns:p14="http://schemas.microsoft.com/office/powerpoint/2010/main" val="170705655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019576" y="2064135"/>
            <a:ext cx="2261459" cy="2240648"/>
          </a:xfrm>
          <a:prstGeom prst="rect">
            <a:avLst/>
          </a:prstGeom>
        </p:spPr>
      </p:pic>
      <p:sp>
        <p:nvSpPr>
          <p:cNvPr id="5" name="Text Placeholder 1"/>
          <p:cNvSpPr>
            <a:spLocks noGrp="1"/>
          </p:cNvSpPr>
          <p:nvPr>
            <p:ph type="body" sz="quarter" idx="10"/>
          </p:nvPr>
        </p:nvSpPr>
        <p:spPr>
          <a:xfrm>
            <a:off x="1364636" y="4462872"/>
            <a:ext cx="9434133" cy="1082691"/>
          </a:xfrm>
        </p:spPr>
        <p:txBody>
          <a:bodyPr>
            <a:normAutofit/>
          </a:bodyPr>
          <a:lstStyle/>
          <a:p>
            <a:pPr marL="0" indent="0" algn="ctr">
              <a:buNone/>
            </a:pPr>
            <a:r>
              <a:rPr lang="en-US" sz="2800" dirty="0">
                <a:solidFill>
                  <a:schemeClr val="bg1">
                    <a:lumMod val="50000"/>
                  </a:schemeClr>
                </a:solidFill>
                <a:latin typeface="+mj-lt"/>
                <a:cs typeface="Helvetica" panose="020B0604020202020204" pitchFamily="34" charset="0"/>
              </a:rPr>
              <a:t>Simple integrations into popular services</a:t>
            </a:r>
          </a:p>
          <a:p>
            <a:pPr marL="0" indent="0" algn="ctr">
              <a:buNone/>
            </a:pPr>
            <a:r>
              <a:rPr lang="en-US" sz="2800" dirty="0">
                <a:solidFill>
                  <a:schemeClr val="bg1">
                    <a:lumMod val="50000"/>
                  </a:schemeClr>
                </a:solidFill>
                <a:latin typeface="+mj-lt"/>
                <a:cs typeface="Helvetica" panose="020B0604020202020204" pitchFamily="34" charset="0"/>
              </a:rPr>
              <a:t>for mission critical notifications.</a:t>
            </a:r>
          </a:p>
        </p:txBody>
      </p:sp>
      <p:sp>
        <p:nvSpPr>
          <p:cNvPr id="2" name="Title 1"/>
          <p:cNvSpPr>
            <a:spLocks noGrp="1"/>
          </p:cNvSpPr>
          <p:nvPr>
            <p:ph type="title"/>
          </p:nvPr>
        </p:nvSpPr>
        <p:spPr/>
        <p:txBody>
          <a:bodyPr/>
          <a:lstStyle/>
          <a:p>
            <a:r>
              <a:rPr lang="en-US" dirty="0" err="1"/>
              <a:t>Xamarin Insights</a:t>
            </a:r>
            <a:r>
              <a:rPr lang="en-US" dirty="0"/>
              <a:t> – </a:t>
            </a:r>
            <a:r>
              <a:rPr lang="en-US" dirty="0" err="1"/>
              <a:t>Integrate</a:t>
            </a:r>
            <a:endParaRPr lang="en-US" dirty="0"/>
          </a:p>
        </p:txBody>
      </p:sp>
      <p:sp>
        <p:nvSpPr>
          <p:cNvPr id="4" name="Text Placeholder 1"/>
          <p:cNvSpPr txBox="1">
            <a:spLocks/>
          </p:cNvSpPr>
          <p:nvPr/>
        </p:nvSpPr>
        <p:spPr>
          <a:xfrm>
            <a:off x="1" y="1557751"/>
            <a:ext cx="5611444" cy="464820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bg1">
                  <a:lumMod val="50000"/>
                </a:schemeClr>
              </a:solidFill>
              <a:latin typeface="Helvetica" panose="020B0604020202020204" pitchFamily="34" charset="0"/>
              <a:cs typeface="Helvetica" panose="020B0604020202020204" pitchFamily="34" charset="0"/>
            </a:endParaRPr>
          </a:p>
        </p:txBody>
      </p:sp>
      <p:grpSp>
        <p:nvGrpSpPr>
          <p:cNvPr id="6" name="Group 5"/>
          <p:cNvGrpSpPr/>
          <p:nvPr/>
        </p:nvGrpSpPr>
        <p:grpSpPr>
          <a:xfrm>
            <a:off x="1001320" y="2198252"/>
            <a:ext cx="10189360" cy="1972414"/>
            <a:chOff x="1076023" y="3499069"/>
            <a:chExt cx="10189360" cy="1972414"/>
          </a:xfrm>
        </p:grpSpPr>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6023" y="3499069"/>
              <a:ext cx="1972134" cy="1972414"/>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30330" y="3499069"/>
              <a:ext cx="1972134" cy="1972414"/>
            </a:xfrm>
            <a:prstGeom prst="rect">
              <a:avLst/>
            </a:prstGeom>
          </p:spPr>
        </p:pic>
        <p:pic>
          <p:nvPicPr>
            <p:cNvPr id="11" name="Picture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84637" y="3499069"/>
              <a:ext cx="1972134" cy="1972414"/>
            </a:xfrm>
            <a:prstGeom prst="rect">
              <a:avLst/>
            </a:prstGeom>
          </p:spPr>
        </p:pic>
        <p:pic>
          <p:nvPicPr>
            <p:cNvPr id="12" name="Picture 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293249" y="3499069"/>
              <a:ext cx="1972134" cy="1972414"/>
            </a:xfrm>
            <a:prstGeom prst="rect">
              <a:avLst/>
            </a:prstGeom>
          </p:spPr>
        </p:pic>
      </p:grpSp>
    </p:spTree>
    <p:extLst>
      <p:ext uri="{BB962C8B-B14F-4D97-AF65-F5344CB8AC3E}">
        <p14:creationId xmlns:p14="http://schemas.microsoft.com/office/powerpoint/2010/main" val="129789352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solidFill>
                  <a:srgbClr val="06AED0"/>
                </a:solidFill>
              </a:rPr>
              <a:t>Introducing </a:t>
            </a:r>
            <a:r>
              <a:rPr lang="en-US" dirty="0">
                <a:solidFill>
                  <a:srgbClr val="06AED0"/>
                </a:solidFill>
                <a:latin typeface="Segoe UI" charset="0"/>
                <a:ea typeface="Segoe UI" charset="0"/>
                <a:cs typeface="Segoe UI" charset="0"/>
              </a:rPr>
              <a:t>Xamarin Insights</a:t>
            </a:r>
          </a:p>
        </p:txBody>
      </p:sp>
      <p:sp>
        <p:nvSpPr>
          <p:cNvPr id="7" name="Rectangle 6"/>
          <p:cNvSpPr/>
          <p:nvPr/>
        </p:nvSpPr>
        <p:spPr>
          <a:xfrm>
            <a:off x="363581" y="1306943"/>
            <a:ext cx="6096000" cy="584775"/>
          </a:xfrm>
          <a:prstGeom prst="rect">
            <a:avLst/>
          </a:prstGeom>
        </p:spPr>
        <p:txBody>
          <a:bodyPr>
            <a:spAutoFit/>
          </a:bodyPr>
          <a:lstStyle/>
          <a:p>
            <a:pPr defTabSz="1100639" latinLnBrk="1" hangingPunct="0"/>
            <a:r>
              <a:rPr lang="en-US" sz="1600" dirty="0">
                <a:solidFill>
                  <a:srgbClr val="27A5BE"/>
                </a:solidFill>
                <a:latin typeface="Menlo Regular"/>
              </a:rPr>
              <a:t>//Crash Report</a:t>
            </a:r>
          </a:p>
          <a:p>
            <a:pPr defTabSz="1100639" latinLnBrk="1" hangingPunct="0"/>
            <a:r>
              <a:rPr lang="en-US" sz="1600" dirty="0" err="1">
                <a:solidFill>
                  <a:srgbClr val="C055B5"/>
                </a:solidFill>
                <a:latin typeface="Menlo Regular"/>
              </a:rPr>
              <a:t>Insights.Report</a:t>
            </a:r>
            <a:r>
              <a:rPr lang="en-US" sz="1600" dirty="0">
                <a:solidFill>
                  <a:srgbClr val="C055B5"/>
                </a:solidFill>
                <a:latin typeface="Menlo Regular"/>
              </a:rPr>
              <a:t>(exception);</a:t>
            </a:r>
            <a:endParaRPr lang="en-US" sz="1600" dirty="0">
              <a:solidFill>
                <a:srgbClr val="C055B5"/>
              </a:solidFill>
              <a:latin typeface="Menlo Regular"/>
              <a:sym typeface="Segoe UI"/>
            </a:endParaRPr>
          </a:p>
        </p:txBody>
      </p:sp>
      <p:sp>
        <p:nvSpPr>
          <p:cNvPr id="9" name="Rectangle 8"/>
          <p:cNvSpPr/>
          <p:nvPr/>
        </p:nvSpPr>
        <p:spPr>
          <a:xfrm>
            <a:off x="363581" y="2111615"/>
            <a:ext cx="4793635" cy="634020"/>
          </a:xfrm>
          <a:prstGeom prst="rect">
            <a:avLst/>
          </a:prstGeom>
        </p:spPr>
        <p:txBody>
          <a:bodyPr wrap="square">
            <a:spAutoFit/>
          </a:bodyPr>
          <a:lstStyle/>
          <a:p>
            <a:pPr latinLnBrk="1" hangingPunct="0">
              <a:lnSpc>
                <a:spcPct val="110000"/>
              </a:lnSpc>
            </a:pPr>
            <a:r>
              <a:rPr lang="en-US" sz="1600" dirty="0">
                <a:solidFill>
                  <a:srgbClr val="27A5BE"/>
                </a:solidFill>
                <a:latin typeface="Menlo Regular"/>
              </a:rPr>
              <a:t>//Feature Usage</a:t>
            </a:r>
          </a:p>
          <a:p>
            <a:pPr latinLnBrk="1" hangingPunct="0">
              <a:lnSpc>
                <a:spcPct val="110000"/>
              </a:lnSpc>
            </a:pPr>
            <a:r>
              <a:rPr lang="en-US" sz="1600" dirty="0" err="1">
                <a:solidFill>
                  <a:srgbClr val="C055B5"/>
                </a:solidFill>
                <a:latin typeface="Menlo Regular"/>
              </a:rPr>
              <a:t>Insights.Track</a:t>
            </a:r>
            <a:r>
              <a:rPr lang="en-US" sz="1600" dirty="0">
                <a:solidFill>
                  <a:srgbClr val="C055B5"/>
                </a:solidFill>
                <a:latin typeface="Menlo Regular"/>
              </a:rPr>
              <a:t>(“Splash Page”);</a:t>
            </a:r>
          </a:p>
        </p:txBody>
      </p:sp>
      <p:sp>
        <p:nvSpPr>
          <p:cNvPr id="10" name="Rectangle 9"/>
          <p:cNvSpPr/>
          <p:nvPr/>
        </p:nvSpPr>
        <p:spPr>
          <a:xfrm>
            <a:off x="350152" y="2989204"/>
            <a:ext cx="5392281" cy="634020"/>
          </a:xfrm>
          <a:prstGeom prst="rect">
            <a:avLst/>
          </a:prstGeom>
        </p:spPr>
        <p:txBody>
          <a:bodyPr wrap="square">
            <a:spAutoFit/>
          </a:bodyPr>
          <a:lstStyle/>
          <a:p>
            <a:pPr defTabSz="1100639" latinLnBrk="1" hangingPunct="0">
              <a:lnSpc>
                <a:spcPct val="110000"/>
              </a:lnSpc>
            </a:pPr>
            <a:r>
              <a:rPr lang="en-US" sz="1600" dirty="0">
                <a:solidFill>
                  <a:srgbClr val="27A5BE"/>
                </a:solidFill>
                <a:latin typeface="Menlo Regular"/>
                <a:sym typeface="Segoe UI"/>
              </a:rPr>
              <a:t>//Timed Events</a:t>
            </a:r>
          </a:p>
          <a:p>
            <a:pPr defTabSz="1100639" latinLnBrk="1" hangingPunct="0">
              <a:lnSpc>
                <a:spcPct val="110000"/>
              </a:lnSpc>
            </a:pPr>
            <a:r>
              <a:rPr lang="en-US" sz="1600" dirty="0" err="1">
                <a:solidFill>
                  <a:srgbClr val="C055B5"/>
                </a:solidFill>
                <a:latin typeface="Menlo Regular"/>
                <a:sym typeface="Segoe UI"/>
              </a:rPr>
              <a:t>Insights.TrackTime</a:t>
            </a:r>
            <a:r>
              <a:rPr lang="en-US" sz="1600" dirty="0">
                <a:solidFill>
                  <a:srgbClr val="C055B5"/>
                </a:solidFill>
                <a:latin typeface="Menlo Regular"/>
                <a:sym typeface="Segoe UI"/>
              </a:rPr>
              <a:t>(“</a:t>
            </a:r>
            <a:r>
              <a:rPr lang="en-US" sz="1600" dirty="0" err="1">
                <a:solidFill>
                  <a:srgbClr val="C055B5"/>
                </a:solidFill>
                <a:latin typeface="Menlo Regular"/>
                <a:sym typeface="Segoe UI"/>
              </a:rPr>
              <a:t>TimeToSync</a:t>
            </a:r>
            <a:r>
              <a:rPr lang="en-US" sz="1600" dirty="0">
                <a:solidFill>
                  <a:srgbClr val="C055B5"/>
                </a:solidFill>
                <a:latin typeface="Menlo Regular"/>
                <a:sym typeface="Segoe UI"/>
              </a:rPr>
              <a:t>”);</a:t>
            </a:r>
          </a:p>
        </p:txBody>
      </p:sp>
      <p:sp>
        <p:nvSpPr>
          <p:cNvPr id="11" name="Rectangle 10"/>
          <p:cNvSpPr/>
          <p:nvPr/>
        </p:nvSpPr>
        <p:spPr>
          <a:xfrm>
            <a:off x="350151" y="3925071"/>
            <a:ext cx="6096000" cy="634020"/>
          </a:xfrm>
          <a:prstGeom prst="rect">
            <a:avLst/>
          </a:prstGeom>
        </p:spPr>
        <p:txBody>
          <a:bodyPr>
            <a:spAutoFit/>
          </a:bodyPr>
          <a:lstStyle/>
          <a:p>
            <a:pPr defTabSz="1100639" latinLnBrk="1" hangingPunct="0">
              <a:lnSpc>
                <a:spcPct val="110000"/>
              </a:lnSpc>
            </a:pPr>
            <a:r>
              <a:rPr lang="en-US" sz="1600" dirty="0">
                <a:solidFill>
                  <a:srgbClr val="27A5BE"/>
                </a:solidFill>
                <a:latin typeface="Menlo Regular"/>
                <a:sym typeface="Segoe UI"/>
              </a:rPr>
              <a:t>//User Sessions</a:t>
            </a:r>
          </a:p>
          <a:p>
            <a:pPr defTabSz="1100639" latinLnBrk="1" hangingPunct="0">
              <a:lnSpc>
                <a:spcPct val="110000"/>
              </a:lnSpc>
            </a:pPr>
            <a:r>
              <a:rPr lang="en-US" sz="1600" dirty="0" err="1">
                <a:solidFill>
                  <a:srgbClr val="C055B5"/>
                </a:solidFill>
                <a:latin typeface="Menlo Regular"/>
                <a:sym typeface="Segoe UI"/>
              </a:rPr>
              <a:t>Insights.Identify</a:t>
            </a:r>
            <a:r>
              <a:rPr lang="en-US" sz="1600" dirty="0">
                <a:solidFill>
                  <a:srgbClr val="C055B5"/>
                </a:solidFill>
                <a:latin typeface="Menlo Regular"/>
                <a:sym typeface="Segoe UI"/>
              </a:rPr>
              <a:t>(“Steve”, </a:t>
            </a:r>
            <a:r>
              <a:rPr lang="en-US" sz="1600" dirty="0" err="1">
                <a:solidFill>
                  <a:srgbClr val="C055B5"/>
                </a:solidFill>
                <a:latin typeface="Menlo Regular"/>
                <a:sym typeface="Segoe UI"/>
              </a:rPr>
              <a:t>user_traits</a:t>
            </a:r>
            <a:r>
              <a:rPr lang="en-US" sz="1600" dirty="0">
                <a:solidFill>
                  <a:srgbClr val="C055B5"/>
                </a:solidFill>
                <a:latin typeface="Menlo Regular"/>
                <a:sym typeface="Segoe UI"/>
              </a:rPr>
              <a:t>);</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4725" y="1094293"/>
            <a:ext cx="6699536" cy="4480703"/>
          </a:xfrm>
          <a:prstGeom prst="rect">
            <a:avLst/>
          </a:prstGeom>
          <a:effectLst>
            <a:outerShdw blurRad="127000" dist="114300" dir="2700000" sx="99000" sy="99000" algn="ctr" rotWithShape="0">
              <a:schemeClr val="tx1">
                <a:alpha val="26000"/>
              </a:scheme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4725" y="2563762"/>
            <a:ext cx="6798283" cy="5166695"/>
          </a:xfrm>
          <a:prstGeom prst="rect">
            <a:avLst/>
          </a:prstGeom>
          <a:effectLst>
            <a:outerShdw blurRad="127000" dist="101600" dir="2700000" sx="99000" sy="99000" algn="ctr" rotWithShape="0">
              <a:srgbClr val="000000">
                <a:alpha val="26000"/>
              </a:srgbClr>
            </a:outerShdw>
          </a:effectLst>
        </p:spPr>
      </p:pic>
    </p:spTree>
    <p:extLst>
      <p:ext uri="{BB962C8B-B14F-4D97-AF65-F5344CB8AC3E}">
        <p14:creationId xmlns:p14="http://schemas.microsoft.com/office/powerpoint/2010/main" val="3224886906"/>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a:solidFill>
                  <a:srgbClr val="06AED0"/>
                </a:solidFill>
              </a:rPr>
              <a:t>Demo</a:t>
            </a:r>
            <a:br>
              <a:rPr lang="en-US" sz="8000" dirty="0">
                <a:solidFill>
                  <a:srgbClr val="06AED0"/>
                </a:solidFill>
              </a:rPr>
            </a:br>
            <a:r>
              <a:rPr lang="en-US" sz="3200" dirty="0">
                <a:solidFill>
                  <a:srgbClr val="06AED0"/>
                </a:solidFill>
                <a:hlinkClick r:id="rId2"/>
              </a:rPr>
              <a:t>https://insights.xamarin.com/app/HeartStarter-Beta2</a:t>
            </a:r>
            <a:br>
              <a:rPr lang="en-US" sz="8000" dirty="0">
                <a:solidFill>
                  <a:srgbClr val="06AED0"/>
                </a:solidFill>
              </a:rPr>
            </a:br>
            <a:endParaRPr lang="en-US" sz="3200" dirty="0">
              <a:solidFill>
                <a:srgbClr val="06AED0"/>
              </a:solidFill>
            </a:endParaRPr>
          </a:p>
        </p:txBody>
      </p:sp>
    </p:spTree>
    <p:extLst>
      <p:ext uri="{BB962C8B-B14F-4D97-AF65-F5344CB8AC3E}">
        <p14:creationId xmlns:p14="http://schemas.microsoft.com/office/powerpoint/2010/main" val="377746486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pPr algn="ctr"/>
            <a:r>
              <a:rPr lang="en-US" dirty="0">
                <a:solidFill>
                  <a:srgbClr val="06AED0"/>
                </a:solidFill>
              </a:rPr>
              <a:t>Xamarin – Your Complete Mobile Solution</a:t>
            </a:r>
          </a:p>
        </p:txBody>
      </p:sp>
      <p:grpSp>
        <p:nvGrpSpPr>
          <p:cNvPr id="16" name="Group 15"/>
          <p:cNvGrpSpPr/>
          <p:nvPr/>
        </p:nvGrpSpPr>
        <p:grpSpPr>
          <a:xfrm>
            <a:off x="887731" y="2369841"/>
            <a:ext cx="3388306" cy="1126224"/>
            <a:chOff x="905531" y="2416864"/>
            <a:chExt cx="3456249" cy="1148807"/>
          </a:xfrm>
        </p:grpSpPr>
        <p:pic>
          <p:nvPicPr>
            <p:cNvPr id="3" name="Picture 2"/>
            <p:cNvPicPr>
              <a:picLocks noChangeAspect="1"/>
            </p:cNvPicPr>
            <p:nvPr/>
          </p:nvPicPr>
          <p:blipFill>
            <a:blip r:embed="rId3">
              <a:duotone>
                <a:prstClr val="black"/>
                <a:schemeClr val="bg2">
                  <a:lumMod val="85000"/>
                  <a:tint val="45000"/>
                  <a:satMod val="400000"/>
                </a:schemeClr>
              </a:duotone>
              <a:extLst>
                <a:ext uri="{28A0092B-C50C-407E-A947-70E740481C1C}">
                  <a14:useLocalDpi xmlns:a14="http://schemas.microsoft.com/office/drawing/2010/main"/>
                </a:ext>
              </a:extLst>
            </a:blip>
            <a:stretch>
              <a:fillRect/>
            </a:stretch>
          </p:blipFill>
          <p:spPr>
            <a:xfrm>
              <a:off x="905531" y="2416864"/>
              <a:ext cx="3456249" cy="1145142"/>
            </a:xfrm>
            <a:prstGeom prst="rect">
              <a:avLst/>
            </a:prstGeom>
            <a:effectLst>
              <a:outerShdw blurRad="50800" dist="38100" dir="5400000" algn="t" rotWithShape="0">
                <a:prstClr val="black">
                  <a:alpha val="20000"/>
                </a:prstClr>
              </a:outerShdw>
            </a:effectLst>
          </p:spPr>
        </p:pic>
        <p:sp>
          <p:nvSpPr>
            <p:cNvPr id="8" name="TextBox 7"/>
            <p:cNvSpPr txBox="1"/>
            <p:nvPr/>
          </p:nvSpPr>
          <p:spPr>
            <a:xfrm>
              <a:off x="917655" y="3072716"/>
              <a:ext cx="3424818"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a:solidFill>
                    <a:srgbClr val="FFFFFF"/>
                  </a:solidFill>
                </a:rPr>
                <a:t>BUILD</a:t>
              </a:r>
            </a:p>
          </p:txBody>
        </p:sp>
      </p:grpSp>
      <p:grpSp>
        <p:nvGrpSpPr>
          <p:cNvPr id="12" name="Group 11"/>
          <p:cNvGrpSpPr/>
          <p:nvPr/>
        </p:nvGrpSpPr>
        <p:grpSpPr>
          <a:xfrm>
            <a:off x="4391641" y="2369839"/>
            <a:ext cx="3592421" cy="1131039"/>
            <a:chOff x="4479701" y="2416862"/>
            <a:chExt cx="3664457" cy="1153719"/>
          </a:xfrm>
        </p:grpSpPr>
        <p:pic>
          <p:nvPicPr>
            <p:cNvPr id="4" name="Picture 3"/>
            <p:cNvPicPr>
              <a:picLocks noChangeAspect="1"/>
            </p:cNvPicPr>
            <p:nvPr/>
          </p:nvPicPr>
          <p:blipFill>
            <a:blip r:embed="rId4">
              <a:duotone>
                <a:prstClr val="black"/>
                <a:schemeClr val="bg2">
                  <a:lumMod val="85000"/>
                  <a:tint val="45000"/>
                  <a:satMod val="400000"/>
                </a:schemeClr>
              </a:duotone>
              <a:extLst>
                <a:ext uri="{28A0092B-C50C-407E-A947-70E740481C1C}">
                  <a14:useLocalDpi xmlns:a14="http://schemas.microsoft.com/office/drawing/2010/main"/>
                </a:ext>
              </a:extLst>
            </a:blip>
            <a:stretch>
              <a:fillRect/>
            </a:stretch>
          </p:blipFill>
          <p:spPr>
            <a:xfrm>
              <a:off x="4479701" y="2416862"/>
              <a:ext cx="3664457" cy="1145143"/>
            </a:xfrm>
            <a:prstGeom prst="rect">
              <a:avLst/>
            </a:prstGeom>
            <a:effectLst>
              <a:outerShdw blurRad="50800" dist="38100" dir="5400000" algn="t" rotWithShape="0">
                <a:prstClr val="black">
                  <a:alpha val="20000"/>
                </a:prstClr>
              </a:outerShdw>
            </a:effectLst>
          </p:spPr>
        </p:pic>
        <p:sp>
          <p:nvSpPr>
            <p:cNvPr id="9" name="TextBox 8"/>
            <p:cNvSpPr txBox="1"/>
            <p:nvPr/>
          </p:nvSpPr>
          <p:spPr>
            <a:xfrm>
              <a:off x="4486679" y="3077626"/>
              <a:ext cx="3641119"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TEST</a:t>
              </a:r>
            </a:p>
          </p:txBody>
        </p:sp>
      </p:grpSp>
      <p:grpSp>
        <p:nvGrpSpPr>
          <p:cNvPr id="14" name="Group 13"/>
          <p:cNvGrpSpPr/>
          <p:nvPr/>
        </p:nvGrpSpPr>
        <p:grpSpPr>
          <a:xfrm>
            <a:off x="8099665" y="2369841"/>
            <a:ext cx="3204603" cy="1122632"/>
            <a:chOff x="8262080" y="2416864"/>
            <a:chExt cx="3268862" cy="1145143"/>
          </a:xfrm>
        </p:grpSpPr>
        <p:pic>
          <p:nvPicPr>
            <p:cNvPr id="5" name="Picture 4"/>
            <p:cNvPicPr>
              <a:picLocks noChangeAspect="1"/>
            </p:cNvPicPr>
            <p:nvPr/>
          </p:nvPicPr>
          <p:blipFill>
            <a:blip r:embed="rId5">
              <a:duotone>
                <a:prstClr val="black"/>
                <a:schemeClr val="bg2">
                  <a:lumMod val="85000"/>
                  <a:tint val="45000"/>
                  <a:satMod val="400000"/>
                </a:schemeClr>
              </a:duotone>
              <a:extLst>
                <a:ext uri="{28A0092B-C50C-407E-A947-70E740481C1C}">
                  <a14:useLocalDpi xmlns:a14="http://schemas.microsoft.com/office/drawing/2010/main"/>
                </a:ext>
              </a:extLst>
            </a:blip>
            <a:stretch>
              <a:fillRect/>
            </a:stretch>
          </p:blipFill>
          <p:spPr>
            <a:xfrm>
              <a:off x="8262080" y="2416864"/>
              <a:ext cx="3268862" cy="1145143"/>
            </a:xfrm>
            <a:prstGeom prst="rect">
              <a:avLst/>
            </a:prstGeom>
            <a:effectLst>
              <a:outerShdw blurRad="50800" dist="38100" dir="5400000" algn="t" rotWithShape="0">
                <a:prstClr val="black">
                  <a:alpha val="20000"/>
                </a:prstClr>
              </a:outerShdw>
            </a:effectLst>
          </p:spPr>
        </p:pic>
        <p:sp>
          <p:nvSpPr>
            <p:cNvPr id="10" name="TextBox 9"/>
            <p:cNvSpPr txBox="1"/>
            <p:nvPr/>
          </p:nvSpPr>
          <p:spPr>
            <a:xfrm>
              <a:off x="8293313" y="3066149"/>
              <a:ext cx="3226532"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MONITOR</a:t>
              </a:r>
            </a:p>
          </p:txBody>
        </p:sp>
      </p:grpSp>
      <p:grpSp>
        <p:nvGrpSpPr>
          <p:cNvPr id="15" name="Group 14"/>
          <p:cNvGrpSpPr/>
          <p:nvPr/>
        </p:nvGrpSpPr>
        <p:grpSpPr>
          <a:xfrm>
            <a:off x="3840530" y="4491820"/>
            <a:ext cx="4510938" cy="1122632"/>
            <a:chOff x="3917540" y="4581390"/>
            <a:chExt cx="4601392" cy="1145142"/>
          </a:xfrm>
        </p:grpSpPr>
        <p:pic>
          <p:nvPicPr>
            <p:cNvPr id="6" name="Picture 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917540" y="4581390"/>
              <a:ext cx="4601392" cy="1145142"/>
            </a:xfrm>
            <a:prstGeom prst="rect">
              <a:avLst/>
            </a:prstGeom>
            <a:noFill/>
            <a:effectLst>
              <a:outerShdw blurRad="50800" dist="38100" dir="5400000" algn="t" rotWithShape="0">
                <a:prstClr val="black">
                  <a:alpha val="20000"/>
                </a:prstClr>
              </a:outerShdw>
            </a:effectLst>
          </p:spPr>
        </p:pic>
        <p:sp>
          <p:nvSpPr>
            <p:cNvPr id="11" name="TextBox 10"/>
            <p:cNvSpPr txBox="1"/>
            <p:nvPr/>
          </p:nvSpPr>
          <p:spPr>
            <a:xfrm>
              <a:off x="3931180" y="5226056"/>
              <a:ext cx="4565320"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a:solidFill>
                    <a:srgbClr val="FFFFFF"/>
                  </a:solidFill>
                </a:rPr>
                <a:t>ACCELERATE</a:t>
              </a:r>
              <a:endParaRPr lang="en-US" sz="1372" b="1" dirty="0" err="1">
                <a:solidFill>
                  <a:srgbClr val="FFFFFF"/>
                </a:solidFill>
              </a:endParaRPr>
            </a:p>
          </p:txBody>
        </p:sp>
      </p:grpSp>
      <p:grpSp>
        <p:nvGrpSpPr>
          <p:cNvPr id="27" name="Group 26"/>
          <p:cNvGrpSpPr/>
          <p:nvPr/>
        </p:nvGrpSpPr>
        <p:grpSpPr>
          <a:xfrm>
            <a:off x="2437346" y="3661790"/>
            <a:ext cx="7311083" cy="699757"/>
            <a:chOff x="2486219" y="3723956"/>
            <a:chExt cx="7457685" cy="713789"/>
          </a:xfrm>
        </p:grpSpPr>
        <p:grpSp>
          <p:nvGrpSpPr>
            <p:cNvPr id="26" name="Group 25"/>
            <p:cNvGrpSpPr/>
            <p:nvPr/>
          </p:nvGrpSpPr>
          <p:grpSpPr>
            <a:xfrm>
              <a:off x="2486219" y="3723956"/>
              <a:ext cx="7457685" cy="713789"/>
              <a:chOff x="2486219" y="3723956"/>
              <a:chExt cx="7457685" cy="713789"/>
            </a:xfrm>
          </p:grpSpPr>
          <p:sp>
            <p:nvSpPr>
              <p:cNvPr id="7" name="Oval 6"/>
              <p:cNvSpPr/>
              <p:nvPr/>
            </p:nvSpPr>
            <p:spPr bwMode="auto">
              <a:xfrm>
                <a:off x="2486219" y="3723956"/>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6175186" y="3736438"/>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9857801" y="3727395"/>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176907" y="4351642"/>
                <a:ext cx="86103" cy="86103"/>
              </a:xfrm>
              <a:prstGeom prst="ellipse">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21" name="Elbow Connector 20"/>
            <p:cNvCxnSpPr>
              <a:stCxn id="7" idx="4"/>
              <a:endCxn id="18" idx="4"/>
            </p:cNvCxnSpPr>
            <p:nvPr/>
          </p:nvCxnSpPr>
          <p:spPr>
            <a:xfrm rot="16200000" flipH="1">
              <a:off x="6213343" y="125987"/>
              <a:ext cx="3439" cy="7371582"/>
            </a:xfrm>
            <a:prstGeom prst="bentConnector3">
              <a:avLst>
                <a:gd name="adj1" fmla="val 6747281"/>
              </a:avLst>
            </a:prstGeom>
            <a:ln w="12700" cmpd="sng">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7" idx="4"/>
              <a:endCxn id="19" idx="0"/>
            </p:cNvCxnSpPr>
            <p:nvPr/>
          </p:nvCxnSpPr>
          <p:spPr>
            <a:xfrm>
              <a:off x="6218238" y="3822541"/>
              <a:ext cx="1721" cy="529101"/>
            </a:xfrm>
            <a:prstGeom prst="line">
              <a:avLst/>
            </a:prstGeom>
            <a:ln w="12700" cmpd="sng">
              <a:solidFill>
                <a:srgbClr val="BFBFBF"/>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3439404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solidFill>
                  <a:srgbClr val="06AED0"/>
                </a:solidFill>
              </a:rPr>
              <a:t>What’s </a:t>
            </a:r>
            <a:r>
              <a:rPr lang="en-US" dirty="0">
                <a:solidFill>
                  <a:srgbClr val="06AED0"/>
                </a:solidFill>
                <a:latin typeface="Segoe UI" charset="0"/>
                <a:ea typeface="Segoe UI" charset="0"/>
                <a:cs typeface="Segoe UI" charset="0"/>
              </a:rPr>
              <a:t>Xamarin University</a:t>
            </a:r>
            <a:r>
              <a:rPr lang="en-US" dirty="0">
                <a:solidFill>
                  <a:srgbClr val="06AED0"/>
                </a:solidFill>
              </a:rPr>
              <a:t>?</a:t>
            </a:r>
          </a:p>
        </p:txBody>
      </p:sp>
      <p:sp>
        <p:nvSpPr>
          <p:cNvPr id="24" name="Rectangle 23"/>
          <p:cNvSpPr/>
          <p:nvPr/>
        </p:nvSpPr>
        <p:spPr>
          <a:xfrm>
            <a:off x="324027" y="5744505"/>
            <a:ext cx="5304148" cy="86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31" name="Straight Connector 30"/>
          <p:cNvCxnSpPr/>
          <p:nvPr/>
        </p:nvCxnSpPr>
        <p:spPr>
          <a:xfrm>
            <a:off x="1294614"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438397"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158303"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612163" y="6401094"/>
            <a:ext cx="5083700" cy="198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spAutoFit/>
          </a:bodyPr>
          <a:lstStyle/>
          <a:p>
            <a:pPr defTabSz="1100639" latinLnBrk="1" hangingPunct="0"/>
            <a:endParaRPr lang="en-US" sz="2400" dirty="0">
              <a:latin typeface="Segoe UI Light" charset="0"/>
              <a:ea typeface="Segoe UI Light" charset="0"/>
              <a:cs typeface="Segoe UI Light" charset="0"/>
            </a:endParaRPr>
          </a:p>
          <a:p>
            <a:pPr defTabSz="1100639" latinLnBrk="1" hangingPunct="0"/>
            <a:endParaRPr lang="en-US" sz="2400" dirty="0">
              <a:latin typeface="Segoe UI Light" charset="0"/>
              <a:ea typeface="Segoe UI Light" charset="0"/>
              <a:cs typeface="Segoe UI Light" charset="0"/>
            </a:endParaRPr>
          </a:p>
          <a:p>
            <a:pPr defTabSz="1100639" latinLnBrk="1" hangingPunct="0"/>
            <a:endParaRPr lang="en-US" sz="2400" dirty="0">
              <a:latin typeface="Segoe UI Light" charset="0"/>
              <a:ea typeface="Segoe UI Light" charset="0"/>
              <a:cs typeface="Segoe UI Light" charset="0"/>
            </a:endParaRPr>
          </a:p>
          <a:p>
            <a:pPr defTabSz="1100639" latinLnBrk="1" hangingPunct="0"/>
            <a:endParaRPr lang="en-US" sz="2400" dirty="0">
              <a:latin typeface="Segoe UI Light" charset="0"/>
              <a:ea typeface="Segoe UI Light" charset="0"/>
              <a:cs typeface="Segoe UI Light" charset="0"/>
              <a:sym typeface="Segoe UI"/>
            </a:endParaRPr>
          </a:p>
          <a:p>
            <a:pPr defTabSz="1100639" latinLnBrk="1" hangingPunct="0"/>
            <a:endParaRPr lang="en-US" sz="2400" dirty="0">
              <a:latin typeface="Segoe UI Light" charset="0"/>
              <a:ea typeface="Segoe UI Light" charset="0"/>
              <a:cs typeface="Segoe UI Light" charset="0"/>
            </a:endParaRPr>
          </a:p>
        </p:txBody>
      </p:sp>
      <p:sp>
        <p:nvSpPr>
          <p:cNvPr id="16" name="Rectangle 15"/>
          <p:cNvSpPr/>
          <p:nvPr/>
        </p:nvSpPr>
        <p:spPr>
          <a:xfrm>
            <a:off x="9642544" y="3337883"/>
            <a:ext cx="2221092" cy="769441"/>
          </a:xfrm>
          <a:prstGeom prst="rect">
            <a:avLst/>
          </a:prstGeom>
        </p:spPr>
        <p:txBody>
          <a:bodyPr wrap="square">
            <a:spAutoFit/>
          </a:bodyPr>
          <a:lstStyle/>
          <a:p>
            <a:pPr algn="ctr" latinLnBrk="1" hangingPunct="0">
              <a:lnSpc>
                <a:spcPct val="110000"/>
              </a:lnSpc>
            </a:pPr>
            <a:r>
              <a:rPr lang="en-US" sz="2000" dirty="0">
                <a:latin typeface="Segoe UI Light" charset="0"/>
                <a:ea typeface="Segoe UI Light" charset="0"/>
                <a:cs typeface="Segoe UI Light" charset="0"/>
              </a:rPr>
              <a:t>Reduced renewal </a:t>
            </a:r>
            <a:br>
              <a:rPr lang="en-US" sz="2000" dirty="0">
                <a:latin typeface="Segoe UI Light" charset="0"/>
                <a:ea typeface="Segoe UI Light" charset="0"/>
                <a:cs typeface="Segoe UI Light" charset="0"/>
              </a:rPr>
            </a:br>
            <a:r>
              <a:rPr lang="en-US" sz="2000" dirty="0">
                <a:latin typeface="Segoe UI Light" charset="0"/>
                <a:ea typeface="Segoe UI Light" charset="0"/>
                <a:cs typeface="Segoe UI Light" charset="0"/>
              </a:rPr>
              <a:t>pricing</a:t>
            </a:r>
          </a:p>
        </p:txBody>
      </p:sp>
      <p:sp>
        <p:nvSpPr>
          <p:cNvPr id="18" name="Rectangle 17"/>
          <p:cNvSpPr/>
          <p:nvPr/>
        </p:nvSpPr>
        <p:spPr>
          <a:xfrm>
            <a:off x="269240" y="3336954"/>
            <a:ext cx="2030443" cy="430887"/>
          </a:xfrm>
          <a:prstGeom prst="rect">
            <a:avLst/>
          </a:prstGeom>
        </p:spPr>
        <p:txBody>
          <a:bodyPr wrap="square">
            <a:spAutoFit/>
          </a:bodyPr>
          <a:lstStyle/>
          <a:p>
            <a:pPr algn="ctr" defTabSz="1100639" latinLnBrk="1" hangingPunct="0">
              <a:lnSpc>
                <a:spcPct val="110000"/>
              </a:lnSpc>
            </a:pPr>
            <a:r>
              <a:rPr lang="en-US" sz="2000" dirty="0">
                <a:latin typeface="Segoe UI Light" charset="0"/>
                <a:ea typeface="Segoe UI Light" charset="0"/>
                <a:cs typeface="Segoe UI Light" charset="0"/>
              </a:rPr>
              <a:t>Over 6</a:t>
            </a:r>
            <a:r>
              <a:rPr lang="en-US" sz="2000" dirty="0">
                <a:latin typeface="Segoe UI Light" charset="0"/>
                <a:ea typeface="Segoe UI Light" charset="0"/>
                <a:cs typeface="Segoe UI Light" charset="0"/>
                <a:sym typeface="Segoe UI"/>
              </a:rPr>
              <a:t>0 classes</a:t>
            </a:r>
          </a:p>
        </p:txBody>
      </p:sp>
      <p:sp>
        <p:nvSpPr>
          <p:cNvPr id="19" name="Rectangle 18"/>
          <p:cNvSpPr/>
          <p:nvPr/>
        </p:nvSpPr>
        <p:spPr>
          <a:xfrm>
            <a:off x="2634798" y="3336953"/>
            <a:ext cx="2179528" cy="769441"/>
          </a:xfrm>
          <a:prstGeom prst="rect">
            <a:avLst/>
          </a:prstGeom>
        </p:spPr>
        <p:txBody>
          <a:bodyPr wrap="square">
            <a:spAutoFit/>
          </a:bodyPr>
          <a:lstStyle/>
          <a:p>
            <a:pPr algn="ctr" defTabSz="1100639" latinLnBrk="1" hangingPunct="0">
              <a:lnSpc>
                <a:spcPct val="110000"/>
              </a:lnSpc>
            </a:pPr>
            <a:r>
              <a:rPr lang="en-US" sz="2000" dirty="0">
                <a:latin typeface="Segoe UI Light" charset="0"/>
                <a:ea typeface="Segoe UI Light" charset="0"/>
                <a:cs typeface="Segoe UI Light" charset="0"/>
                <a:sym typeface="Segoe UI"/>
              </a:rPr>
              <a:t>Guest Lectures </a:t>
            </a:r>
            <a:br>
              <a:rPr lang="en-US" sz="2000" dirty="0">
                <a:latin typeface="Segoe UI Light" charset="0"/>
                <a:ea typeface="Segoe UI Light" charset="0"/>
                <a:cs typeface="Segoe UI Light" charset="0"/>
                <a:sym typeface="Segoe UI"/>
              </a:rPr>
            </a:br>
            <a:r>
              <a:rPr lang="en-US" sz="2000" dirty="0">
                <a:latin typeface="Segoe UI Light" charset="0"/>
                <a:ea typeface="Segoe UI Light" charset="0"/>
                <a:cs typeface="Segoe UI Light" charset="0"/>
                <a:sym typeface="Segoe UI"/>
              </a:rPr>
              <a:t>and office hours</a:t>
            </a:r>
            <a:endParaRPr lang="en-US" sz="2000" dirty="0">
              <a:latin typeface="Segoe UI Light" charset="0"/>
              <a:ea typeface="Segoe UI Light" charset="0"/>
              <a:cs typeface="Segoe UI Light" charset="0"/>
            </a:endParaRPr>
          </a:p>
        </p:txBody>
      </p:sp>
      <p:sp>
        <p:nvSpPr>
          <p:cNvPr id="21" name="Rectangle 20"/>
          <p:cNvSpPr/>
          <p:nvPr/>
        </p:nvSpPr>
        <p:spPr>
          <a:xfrm>
            <a:off x="4829886" y="3336953"/>
            <a:ext cx="2146196" cy="1446550"/>
          </a:xfrm>
          <a:prstGeom prst="rect">
            <a:avLst/>
          </a:prstGeom>
        </p:spPr>
        <p:txBody>
          <a:bodyPr wrap="square">
            <a:spAutoFit/>
          </a:bodyPr>
          <a:lstStyle/>
          <a:p>
            <a:pPr algn="ctr" defTabSz="1100639" latinLnBrk="1" hangingPunct="0">
              <a:lnSpc>
                <a:spcPct val="110000"/>
              </a:lnSpc>
            </a:pPr>
            <a:r>
              <a:rPr lang="en-US" sz="2000" dirty="0">
                <a:latin typeface="Segoe UI Light" charset="0"/>
                <a:ea typeface="Segoe UI Light" charset="0"/>
                <a:cs typeface="Segoe UI Light" charset="0"/>
              </a:rPr>
              <a:t>Lightning </a:t>
            </a:r>
            <a:br>
              <a:rPr lang="en-US" sz="2000" dirty="0">
                <a:latin typeface="Segoe UI Light" charset="0"/>
                <a:ea typeface="Segoe UI Light" charset="0"/>
                <a:cs typeface="Segoe UI Light" charset="0"/>
              </a:rPr>
            </a:br>
            <a:r>
              <a:rPr lang="en-US" sz="2000" dirty="0">
                <a:latin typeface="Segoe UI Light" charset="0"/>
                <a:ea typeface="Segoe UI Light" charset="0"/>
                <a:cs typeface="Segoe UI Light" charset="0"/>
              </a:rPr>
              <a:t>Lectures: Bite size </a:t>
            </a:r>
            <a:br>
              <a:rPr lang="en-US" sz="2000" dirty="0">
                <a:latin typeface="Segoe UI Light" charset="0"/>
                <a:ea typeface="Segoe UI Light" charset="0"/>
                <a:cs typeface="Segoe UI Light" charset="0"/>
              </a:rPr>
            </a:br>
            <a:r>
              <a:rPr lang="en-US" sz="2000" dirty="0">
                <a:latin typeface="Segoe UI Light" charset="0"/>
                <a:ea typeface="Segoe UI Light" charset="0"/>
                <a:cs typeface="Segoe UI Light" charset="0"/>
              </a:rPr>
              <a:t>learning on </a:t>
            </a:r>
            <a:br>
              <a:rPr lang="en-US" sz="2000" dirty="0">
                <a:latin typeface="Segoe UI Light" charset="0"/>
                <a:ea typeface="Segoe UI Light" charset="0"/>
                <a:cs typeface="Segoe UI Light" charset="0"/>
              </a:rPr>
            </a:br>
            <a:r>
              <a:rPr lang="en-US" sz="2000" dirty="0">
                <a:latin typeface="Segoe UI Light" charset="0"/>
                <a:ea typeface="Segoe UI Light" charset="0"/>
                <a:cs typeface="Segoe UI Light" charset="0"/>
              </a:rPr>
              <a:t>specific topics</a:t>
            </a:r>
          </a:p>
        </p:txBody>
      </p:sp>
      <p:sp>
        <p:nvSpPr>
          <p:cNvPr id="23" name="Rectangle 22"/>
          <p:cNvSpPr/>
          <p:nvPr/>
        </p:nvSpPr>
        <p:spPr>
          <a:xfrm>
            <a:off x="7258231" y="3336953"/>
            <a:ext cx="2013091" cy="1785104"/>
          </a:xfrm>
          <a:prstGeom prst="rect">
            <a:avLst/>
          </a:prstGeom>
        </p:spPr>
        <p:txBody>
          <a:bodyPr wrap="square">
            <a:spAutoFit/>
          </a:bodyPr>
          <a:lstStyle/>
          <a:p>
            <a:pPr algn="ctr" defTabSz="1100639" latinLnBrk="1" hangingPunct="0">
              <a:lnSpc>
                <a:spcPct val="110000"/>
              </a:lnSpc>
            </a:pPr>
            <a:r>
              <a:rPr lang="en-US" sz="2000" dirty="0">
                <a:latin typeface="Segoe UI Light" charset="0"/>
                <a:ea typeface="Segoe UI Light" charset="0"/>
                <a:cs typeface="Segoe UI Light" charset="0"/>
              </a:rPr>
              <a:t>Certification: </a:t>
            </a:r>
            <a:br>
              <a:rPr lang="en-US" sz="2000" dirty="0">
                <a:latin typeface="Segoe UI Light" charset="0"/>
                <a:ea typeface="Segoe UI Light" charset="0"/>
                <a:cs typeface="Segoe UI Light" charset="0"/>
              </a:rPr>
            </a:br>
            <a:r>
              <a:rPr lang="en-US" sz="2000" dirty="0">
                <a:latin typeface="Segoe UI Light" charset="0"/>
                <a:ea typeface="Segoe UI Light" charset="0"/>
                <a:cs typeface="Segoe UI Light" charset="0"/>
              </a:rPr>
              <a:t>Be recognized </a:t>
            </a:r>
          </a:p>
          <a:p>
            <a:pPr algn="ctr" defTabSz="1100639" latinLnBrk="1" hangingPunct="0">
              <a:lnSpc>
                <a:spcPct val="110000"/>
              </a:lnSpc>
            </a:pPr>
            <a:r>
              <a:rPr lang="en-US" sz="2000" dirty="0">
                <a:latin typeface="Segoe UI Light" charset="0"/>
                <a:ea typeface="Segoe UI Light" charset="0"/>
                <a:cs typeface="Segoe UI Light" charset="0"/>
              </a:rPr>
              <a:t>for being a </a:t>
            </a:r>
          </a:p>
          <a:p>
            <a:pPr algn="ctr" defTabSz="1100639" latinLnBrk="1" hangingPunct="0">
              <a:lnSpc>
                <a:spcPct val="110000"/>
              </a:lnSpc>
            </a:pPr>
            <a:r>
              <a:rPr lang="en-US" sz="2000" dirty="0">
                <a:latin typeface="Segoe UI Light" charset="0"/>
                <a:ea typeface="Segoe UI Light" charset="0"/>
                <a:cs typeface="Segoe UI Light" charset="0"/>
              </a:rPr>
              <a:t>Mobile and</a:t>
            </a:r>
          </a:p>
          <a:p>
            <a:pPr algn="ctr" defTabSz="1100639" latinLnBrk="1" hangingPunct="0">
              <a:lnSpc>
                <a:spcPct val="110000"/>
              </a:lnSpc>
            </a:pPr>
            <a:r>
              <a:rPr lang="en-US" sz="2000" dirty="0">
                <a:latin typeface="Segoe UI Light" charset="0"/>
                <a:ea typeface="Segoe UI Light" charset="0"/>
                <a:cs typeface="Segoe UI Light" charset="0"/>
              </a:rPr>
              <a:t> Xamarin expert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5397" y="1545854"/>
            <a:ext cx="1782427" cy="1782427"/>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7216" y="1375193"/>
            <a:ext cx="2038987" cy="2038987"/>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0110" y="1557003"/>
            <a:ext cx="1840644" cy="1840644"/>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0997" y="1560272"/>
            <a:ext cx="1782427" cy="1782427"/>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32013" y="1533940"/>
            <a:ext cx="1782427" cy="1782427"/>
          </a:xfrm>
          <a:prstGeom prst="rect">
            <a:avLst/>
          </a:prstGeom>
        </p:spPr>
      </p:pic>
    </p:spTree>
    <p:extLst>
      <p:ext uri="{BB962C8B-B14F-4D97-AF65-F5344CB8AC3E}">
        <p14:creationId xmlns:p14="http://schemas.microsoft.com/office/powerpoint/2010/main" val="1884889925"/>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pPr algn="ctr"/>
            <a:r>
              <a:rPr lang="en-US" dirty="0"/>
              <a:t>Xamarin – Your Complete Mobile Solution</a:t>
            </a:r>
          </a:p>
        </p:txBody>
      </p:sp>
      <p:grpSp>
        <p:nvGrpSpPr>
          <p:cNvPr id="16" name="Group 15"/>
          <p:cNvGrpSpPr/>
          <p:nvPr/>
        </p:nvGrpSpPr>
        <p:grpSpPr>
          <a:xfrm>
            <a:off x="887731" y="2369841"/>
            <a:ext cx="3388306" cy="1126224"/>
            <a:chOff x="905531" y="2416864"/>
            <a:chExt cx="3456249" cy="1148807"/>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05531" y="2416864"/>
              <a:ext cx="3456249" cy="1145142"/>
            </a:xfrm>
            <a:prstGeom prst="rect">
              <a:avLst/>
            </a:prstGeom>
            <a:effectLst>
              <a:outerShdw blurRad="50800" dist="38100" dir="5400000" algn="t" rotWithShape="0">
                <a:prstClr val="black">
                  <a:alpha val="20000"/>
                </a:prstClr>
              </a:outerShdw>
            </a:effectLst>
          </p:spPr>
        </p:pic>
        <p:sp>
          <p:nvSpPr>
            <p:cNvPr id="8" name="TextBox 7"/>
            <p:cNvSpPr txBox="1"/>
            <p:nvPr/>
          </p:nvSpPr>
          <p:spPr>
            <a:xfrm>
              <a:off x="917655" y="3072716"/>
              <a:ext cx="3424818"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a:solidFill>
                    <a:srgbClr val="FFFFFF"/>
                  </a:solidFill>
                </a:rPr>
                <a:t>BUILD</a:t>
              </a:r>
            </a:p>
          </p:txBody>
        </p:sp>
      </p:grpSp>
      <p:grpSp>
        <p:nvGrpSpPr>
          <p:cNvPr id="12" name="Group 11"/>
          <p:cNvGrpSpPr/>
          <p:nvPr/>
        </p:nvGrpSpPr>
        <p:grpSpPr>
          <a:xfrm>
            <a:off x="4391641" y="2369839"/>
            <a:ext cx="3592421" cy="1131039"/>
            <a:chOff x="4479701" y="2416862"/>
            <a:chExt cx="3664457" cy="1153719"/>
          </a:xfrm>
        </p:grpSpPr>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79701" y="2416862"/>
              <a:ext cx="3664457" cy="1145143"/>
            </a:xfrm>
            <a:prstGeom prst="rect">
              <a:avLst/>
            </a:prstGeom>
            <a:effectLst>
              <a:outerShdw blurRad="50800" dist="38100" dir="5400000" algn="t" rotWithShape="0">
                <a:prstClr val="black">
                  <a:alpha val="20000"/>
                </a:prstClr>
              </a:outerShdw>
            </a:effectLst>
          </p:spPr>
        </p:pic>
        <p:sp>
          <p:nvSpPr>
            <p:cNvPr id="9" name="TextBox 8"/>
            <p:cNvSpPr txBox="1"/>
            <p:nvPr/>
          </p:nvSpPr>
          <p:spPr>
            <a:xfrm>
              <a:off x="4486679" y="3077626"/>
              <a:ext cx="3641119"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TEST</a:t>
              </a:r>
            </a:p>
          </p:txBody>
        </p:sp>
      </p:grpSp>
      <p:grpSp>
        <p:nvGrpSpPr>
          <p:cNvPr id="14" name="Group 13"/>
          <p:cNvGrpSpPr/>
          <p:nvPr/>
        </p:nvGrpSpPr>
        <p:grpSpPr>
          <a:xfrm>
            <a:off x="8099665" y="2369841"/>
            <a:ext cx="3204603" cy="1122632"/>
            <a:chOff x="8262080" y="2416864"/>
            <a:chExt cx="3268862" cy="1145143"/>
          </a:xfrm>
        </p:grpSpPr>
        <p:pic>
          <p:nvPicPr>
            <p:cNvPr id="5" name="Picture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262080" y="2416864"/>
              <a:ext cx="3268862" cy="1145143"/>
            </a:xfrm>
            <a:prstGeom prst="rect">
              <a:avLst/>
            </a:prstGeom>
            <a:effectLst>
              <a:outerShdw blurRad="50800" dist="38100" dir="5400000" algn="t" rotWithShape="0">
                <a:prstClr val="black">
                  <a:alpha val="20000"/>
                </a:prstClr>
              </a:outerShdw>
            </a:effectLst>
          </p:spPr>
        </p:pic>
        <p:sp>
          <p:nvSpPr>
            <p:cNvPr id="10" name="TextBox 9"/>
            <p:cNvSpPr txBox="1"/>
            <p:nvPr/>
          </p:nvSpPr>
          <p:spPr>
            <a:xfrm>
              <a:off x="8293313" y="3066149"/>
              <a:ext cx="3226532"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MONITOR</a:t>
              </a:r>
            </a:p>
          </p:txBody>
        </p:sp>
      </p:grpSp>
      <p:grpSp>
        <p:nvGrpSpPr>
          <p:cNvPr id="15" name="Group 14"/>
          <p:cNvGrpSpPr/>
          <p:nvPr/>
        </p:nvGrpSpPr>
        <p:grpSpPr>
          <a:xfrm>
            <a:off x="3840530" y="4491816"/>
            <a:ext cx="4510938" cy="1122631"/>
            <a:chOff x="3917540" y="4581390"/>
            <a:chExt cx="4601392" cy="1145142"/>
          </a:xfrm>
        </p:grpSpPr>
        <p:pic>
          <p:nvPicPr>
            <p:cNvPr id="6" name="Picture 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917540" y="4581390"/>
              <a:ext cx="4601392" cy="1145142"/>
            </a:xfrm>
            <a:prstGeom prst="rect">
              <a:avLst/>
            </a:prstGeom>
            <a:effectLst>
              <a:outerShdw blurRad="50800" dist="38100" dir="5400000" algn="t" rotWithShape="0">
                <a:prstClr val="black">
                  <a:alpha val="20000"/>
                </a:prstClr>
              </a:outerShdw>
            </a:effectLst>
          </p:spPr>
        </p:pic>
        <p:sp>
          <p:nvSpPr>
            <p:cNvPr id="11" name="TextBox 10"/>
            <p:cNvSpPr txBox="1"/>
            <p:nvPr/>
          </p:nvSpPr>
          <p:spPr>
            <a:xfrm>
              <a:off x="3931180" y="5226056"/>
              <a:ext cx="4565320"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LEARN</a:t>
              </a:r>
            </a:p>
          </p:txBody>
        </p:sp>
      </p:grpSp>
      <p:grpSp>
        <p:nvGrpSpPr>
          <p:cNvPr id="27" name="Group 26"/>
          <p:cNvGrpSpPr/>
          <p:nvPr/>
        </p:nvGrpSpPr>
        <p:grpSpPr>
          <a:xfrm>
            <a:off x="2437346" y="3661790"/>
            <a:ext cx="7311083" cy="699757"/>
            <a:chOff x="2486219" y="3723956"/>
            <a:chExt cx="7457685" cy="713789"/>
          </a:xfrm>
        </p:grpSpPr>
        <p:grpSp>
          <p:nvGrpSpPr>
            <p:cNvPr id="26" name="Group 25"/>
            <p:cNvGrpSpPr/>
            <p:nvPr/>
          </p:nvGrpSpPr>
          <p:grpSpPr>
            <a:xfrm>
              <a:off x="2486219" y="3723956"/>
              <a:ext cx="7457685" cy="713789"/>
              <a:chOff x="2486219" y="3723956"/>
              <a:chExt cx="7457685" cy="713789"/>
            </a:xfrm>
          </p:grpSpPr>
          <p:sp>
            <p:nvSpPr>
              <p:cNvPr id="7" name="Oval 6"/>
              <p:cNvSpPr/>
              <p:nvPr/>
            </p:nvSpPr>
            <p:spPr bwMode="auto">
              <a:xfrm>
                <a:off x="2486219" y="3723956"/>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6175186" y="3736438"/>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9857801" y="3727395"/>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176907" y="4351642"/>
                <a:ext cx="86103" cy="86103"/>
              </a:xfrm>
              <a:prstGeom prst="ellipse">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21" name="Elbow Connector 20"/>
            <p:cNvCxnSpPr>
              <a:stCxn id="7" idx="4"/>
              <a:endCxn id="18" idx="4"/>
            </p:cNvCxnSpPr>
            <p:nvPr/>
          </p:nvCxnSpPr>
          <p:spPr>
            <a:xfrm rot="16200000" flipH="1">
              <a:off x="6213343" y="125987"/>
              <a:ext cx="3439" cy="7371582"/>
            </a:xfrm>
            <a:prstGeom prst="bentConnector3">
              <a:avLst>
                <a:gd name="adj1" fmla="val 6747281"/>
              </a:avLst>
            </a:prstGeom>
            <a:ln w="12700" cmpd="sng">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7" idx="4"/>
              <a:endCxn id="19" idx="0"/>
            </p:cNvCxnSpPr>
            <p:nvPr/>
          </p:nvCxnSpPr>
          <p:spPr>
            <a:xfrm>
              <a:off x="6218238" y="3822541"/>
              <a:ext cx="1721" cy="529101"/>
            </a:xfrm>
            <a:prstGeom prst="line">
              <a:avLst/>
            </a:prstGeom>
            <a:ln w="12700" cmpd="sng">
              <a:solidFill>
                <a:srgbClr val="BFBFBF"/>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90668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lnSpc>
                <a:spcPct val="100000"/>
              </a:lnSpc>
            </a:pPr>
            <a:r>
              <a:rPr lang="en-US" sz="3200" dirty="0"/>
              <a:t>“Not only is native mobile code winning for app development, but with things like Instant Articles, native is making the browser-based web look like a relic even just for publishing </a:t>
            </a:r>
            <a:r>
              <a:rPr lang="en-US" sz="3200" i="1" dirty="0"/>
              <a:t>articles</a:t>
            </a:r>
            <a:r>
              <a:rPr lang="en-US" sz="3200" dirty="0"/>
              <a:t>.”</a:t>
            </a:r>
          </a:p>
        </p:txBody>
      </p:sp>
      <p:sp>
        <p:nvSpPr>
          <p:cNvPr id="6" name="Subtitle 5"/>
          <p:cNvSpPr>
            <a:spLocks noGrp="1"/>
          </p:cNvSpPr>
          <p:nvPr>
            <p:ph type="subTitle" idx="1"/>
          </p:nvPr>
        </p:nvSpPr>
        <p:spPr/>
        <p:txBody>
          <a:bodyPr/>
          <a:lstStyle/>
          <a:p>
            <a:pPr algn="r"/>
            <a:r>
              <a:rPr lang="en-US" dirty="0"/>
              <a:t>-John Gruber</a:t>
            </a:r>
          </a:p>
        </p:txBody>
      </p:sp>
      <p:sp>
        <p:nvSpPr>
          <p:cNvPr id="7" name="Rectangle 6"/>
          <p:cNvSpPr/>
          <p:nvPr/>
        </p:nvSpPr>
        <p:spPr>
          <a:xfrm>
            <a:off x="5886595" y="6198550"/>
            <a:ext cx="6116226" cy="369332"/>
          </a:xfrm>
          <a:prstGeom prst="rect">
            <a:avLst/>
          </a:prstGeom>
        </p:spPr>
        <p:txBody>
          <a:bodyPr wrap="none">
            <a:spAutoFit/>
          </a:bodyPr>
          <a:lstStyle/>
          <a:p>
            <a:r>
              <a:rPr lang="en-US" dirty="0"/>
              <a:t>http://daringfireball.net/2015/05/facebook_instant_articles</a:t>
            </a:r>
          </a:p>
        </p:txBody>
      </p:sp>
    </p:spTree>
    <p:extLst>
      <p:ext uri="{BB962C8B-B14F-4D97-AF65-F5344CB8AC3E}">
        <p14:creationId xmlns:p14="http://schemas.microsoft.com/office/powerpoint/2010/main" val="1239547247"/>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652875"/>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7715" y="249088"/>
            <a:ext cx="6359824" cy="6359824"/>
          </a:xfrm>
          <a:prstGeom prst="rect">
            <a:avLst/>
          </a:prstGeom>
        </p:spPr>
      </p:pic>
      <p:sp>
        <p:nvSpPr>
          <p:cNvPr id="3" name="Title 1"/>
          <p:cNvSpPr txBox="1">
            <a:spLocks/>
          </p:cNvSpPr>
          <p:nvPr/>
        </p:nvSpPr>
        <p:spPr>
          <a:xfrm>
            <a:off x="6606155" y="3036781"/>
            <a:ext cx="4884142" cy="784438"/>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solidFill>
                  <a:srgbClr val="FFFFFF"/>
                </a:solidFill>
              </a:rPr>
              <a:t>Get Started Today</a:t>
            </a:r>
          </a:p>
          <a:p>
            <a:r>
              <a:rPr err="1">
                <a:solidFill>
                  <a:srgbClr val="FFFFFF"/>
                </a:solidFill>
              </a:rPr>
              <a:t>xamarin.com</a:t>
            </a:r>
            <a:endParaRPr>
              <a:solidFill>
                <a:srgbClr val="FFFFFF"/>
              </a:solidFill>
            </a:endParaRPr>
          </a:p>
        </p:txBody>
      </p:sp>
    </p:spTree>
    <p:extLst>
      <p:ext uri="{BB962C8B-B14F-4D97-AF65-F5344CB8AC3E}">
        <p14:creationId xmlns:p14="http://schemas.microsoft.com/office/powerpoint/2010/main" val="410228794"/>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498DB"/>
        </a:solidFill>
        <a:effectLst/>
      </p:bgPr>
    </p:bg>
    <p:spTree>
      <p:nvGrpSpPr>
        <p:cNvPr id="1" name=""/>
        <p:cNvGrpSpPr/>
        <p:nvPr/>
      </p:nvGrpSpPr>
      <p:grpSpPr>
        <a:xfrm>
          <a:off x="0" y="0"/>
          <a:ext cx="0" cy="0"/>
          <a:chOff x="0" y="0"/>
          <a:chExt cx="0" cy="0"/>
        </a:xfrm>
      </p:grpSpPr>
      <p:pic>
        <p:nvPicPr>
          <p:cNvPr id="2" name="Picture 1" descr="XamarinUniversity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80764" y="1361955"/>
            <a:ext cx="8030472" cy="1123830"/>
          </a:xfrm>
          <a:prstGeom prst="rect">
            <a:avLst/>
          </a:prstGeom>
        </p:spPr>
      </p:pic>
      <p:sp>
        <p:nvSpPr>
          <p:cNvPr id="7" name="Title 1"/>
          <p:cNvSpPr txBox="1">
            <a:spLocks/>
          </p:cNvSpPr>
          <p:nvPr/>
        </p:nvSpPr>
        <p:spPr>
          <a:xfrm>
            <a:off x="1165664" y="5595361"/>
            <a:ext cx="10010077" cy="599172"/>
          </a:xfrm>
          <a:prstGeom prst="rect">
            <a:avLst/>
          </a:prstGeom>
        </p:spPr>
        <p:txBody>
          <a:bodyPr vert="horz" wrap="square" lIns="143428" tIns="89642" rIns="143428" bIns="89642"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2549" spc="0" dirty="0">
                <a:solidFill>
                  <a:srgbClr val="FFFFFF"/>
                </a:solidFill>
              </a:rPr>
              <a:t>Free 30 </a:t>
            </a:r>
            <a:r>
              <a:rPr lang="en-US" sz="2549" spc="0">
                <a:solidFill>
                  <a:srgbClr val="FFFFFF"/>
                </a:solidFill>
              </a:rPr>
              <a:t>Day Trial - </a:t>
            </a:r>
            <a:r>
              <a:rPr sz="2549" spc="0">
                <a:solidFill>
                  <a:srgbClr val="FFFFFF"/>
                </a:solidFill>
              </a:rPr>
              <a:t>xamarin.com/university</a:t>
            </a:r>
            <a:endParaRPr sz="2549" spc="0" dirty="0">
              <a:solidFill>
                <a:srgbClr val="FFFFFF"/>
              </a:solidFill>
            </a:endParaRPr>
          </a:p>
        </p:txBody>
      </p:sp>
      <p:grpSp>
        <p:nvGrpSpPr>
          <p:cNvPr id="3" name="Group 2"/>
          <p:cNvGrpSpPr/>
          <p:nvPr/>
        </p:nvGrpSpPr>
        <p:grpSpPr>
          <a:xfrm>
            <a:off x="1072286" y="3204894"/>
            <a:ext cx="10047428" cy="1267251"/>
            <a:chOff x="846137" y="3881000"/>
            <a:chExt cx="10248900" cy="1292662"/>
          </a:xfrm>
        </p:grpSpPr>
        <p:sp>
          <p:nvSpPr>
            <p:cNvPr id="10" name="TextBox 2"/>
            <p:cNvSpPr txBox="1">
              <a:spLocks noChangeArrowheads="1"/>
            </p:cNvSpPr>
            <p:nvPr/>
          </p:nvSpPr>
          <p:spPr bwMode="auto">
            <a:xfrm>
              <a:off x="846137" y="3881000"/>
              <a:ext cx="2826455" cy="1292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eaLnBrk="1" hangingPunct="1"/>
              <a:r>
                <a:rPr lang="en-US" sz="2549" dirty="0">
                  <a:solidFill>
                    <a:srgbClr val="FFFFFF"/>
                  </a:solidFill>
                  <a:latin typeface="Segoe UI"/>
                  <a:cs typeface="Helvetica"/>
                </a:rPr>
                <a:t>Unrivaled Mobile Development Training</a:t>
              </a:r>
            </a:p>
          </p:txBody>
        </p:sp>
        <p:sp>
          <p:nvSpPr>
            <p:cNvPr id="11" name="Rectangle 4"/>
            <p:cNvSpPr>
              <a:spLocks noChangeArrowheads="1"/>
            </p:cNvSpPr>
            <p:nvPr/>
          </p:nvSpPr>
          <p:spPr bwMode="auto">
            <a:xfrm>
              <a:off x="3932237" y="3881000"/>
              <a:ext cx="7162800" cy="1292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en-US" sz="2549" dirty="0">
                  <a:solidFill>
                    <a:srgbClr val="FFFFFF"/>
                  </a:solidFill>
                  <a:latin typeface="Segoe UI Light"/>
                  <a:cs typeface="Helvetica Light"/>
                </a:rPr>
                <a:t>Live unlimited mobile development training from mobile experts, in your time-zone, on your schedule, and as often as you'd like.</a:t>
              </a:r>
            </a:p>
          </p:txBody>
        </p:sp>
      </p:grpSp>
    </p:spTree>
    <p:extLst>
      <p:ext uri="{BB962C8B-B14F-4D97-AF65-F5344CB8AC3E}">
        <p14:creationId xmlns:p14="http://schemas.microsoft.com/office/powerpoint/2010/main" val="1026413173"/>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5820" t="9468" r="4147" b="15212"/>
          <a:stretch/>
        </p:blipFill>
        <p:spPr>
          <a:xfrm>
            <a:off x="-154545" y="-27904"/>
            <a:ext cx="12346545" cy="6885904"/>
          </a:xfrm>
          <a:prstGeom prst="rect">
            <a:avLst/>
          </a:prstGeom>
        </p:spPr>
      </p:pic>
      <p:sp>
        <p:nvSpPr>
          <p:cNvPr id="6" name="Rectangle 5"/>
          <p:cNvSpPr/>
          <p:nvPr/>
        </p:nvSpPr>
        <p:spPr>
          <a:xfrm>
            <a:off x="-85858" y="2335370"/>
            <a:ext cx="12346545" cy="4567708"/>
          </a:xfrm>
          <a:prstGeom prst="rect">
            <a:avLst/>
          </a:prstGeom>
          <a:gradFill>
            <a:gsLst>
              <a:gs pos="0">
                <a:schemeClr val="tx1">
                  <a:alpha val="0"/>
                </a:schemeClr>
              </a:gs>
              <a:gs pos="63000">
                <a:schemeClr val="tx1">
                  <a:alpha val="3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3727" y="3696549"/>
            <a:ext cx="5867372" cy="1889211"/>
          </a:xfrm>
          <a:prstGeom prst="rect">
            <a:avLst/>
          </a:prstGeom>
        </p:spPr>
      </p:pic>
      <p:sp>
        <p:nvSpPr>
          <p:cNvPr id="7" name="TextBox 6"/>
          <p:cNvSpPr txBox="1"/>
          <p:nvPr/>
        </p:nvSpPr>
        <p:spPr>
          <a:xfrm>
            <a:off x="4835969" y="5734859"/>
            <a:ext cx="2819179" cy="4650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spAutoFit/>
          </a:bodyPr>
          <a:lstStyle/>
          <a:p>
            <a:pPr defTabSz="1100639" latinLnBrk="1" hangingPunct="0"/>
            <a:r>
              <a:rPr lang="en-US" sz="2133" i="1">
                <a:solidFill>
                  <a:srgbClr val="27A5BE"/>
                </a:solidFill>
                <a:latin typeface="Segoe UI" charset="0"/>
                <a:ea typeface="Segoe UI" charset="0"/>
                <a:cs typeface="Segoe UI" charset="0"/>
                <a:sym typeface="Segoe UI"/>
              </a:rPr>
              <a:t>evolve.xamarin.com</a:t>
            </a:r>
            <a:endParaRPr lang="en-US" sz="2133" i="1" dirty="0">
              <a:solidFill>
                <a:srgbClr val="27A5BE"/>
              </a:solidFill>
              <a:latin typeface="Segoe UI" charset="0"/>
              <a:ea typeface="Segoe UI" charset="0"/>
              <a:cs typeface="Segoe UI" charset="0"/>
              <a:sym typeface="Segoe UI"/>
            </a:endParaRPr>
          </a:p>
        </p:txBody>
      </p:sp>
    </p:spTree>
    <p:extLst>
      <p:ext uri="{BB962C8B-B14F-4D97-AF65-F5344CB8AC3E}">
        <p14:creationId xmlns:p14="http://schemas.microsoft.com/office/powerpoint/2010/main" val="3582220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803140" y="3079929"/>
            <a:ext cx="6880860" cy="1652760"/>
          </a:xfrm>
          <a:prstGeom prst="rect">
            <a:avLst/>
          </a:prstGeom>
          <a:noFill/>
        </p:spPr>
        <p:txBody>
          <a:bodyPr wrap="square" rtlCol="0">
            <a:spAutoFit/>
          </a:bodyPr>
          <a:lstStyle/>
          <a:p>
            <a:pPr>
              <a:lnSpc>
                <a:spcPct val="130000"/>
              </a:lnSpc>
            </a:pPr>
            <a:r>
              <a:rPr lang="en-US" sz="2600" dirty="0">
                <a:solidFill>
                  <a:srgbClr val="6FBD23"/>
                </a:solidFill>
              </a:rPr>
              <a:t>✓ </a:t>
            </a:r>
            <a:r>
              <a:rPr lang="en-US" sz="2600" dirty="0">
                <a:latin typeface="+mj-lt"/>
                <a:cs typeface="Helvetica" panose="020B0604020202020204" pitchFamily="34" charset="0"/>
              </a:rPr>
              <a:t>Mac or PC</a:t>
            </a:r>
          </a:p>
          <a:p>
            <a:pPr>
              <a:lnSpc>
                <a:spcPct val="130000"/>
              </a:lnSpc>
            </a:pPr>
            <a:r>
              <a:rPr lang="en-US" sz="2600" dirty="0">
                <a:solidFill>
                  <a:srgbClr val="6FBD23"/>
                </a:solidFill>
              </a:rPr>
              <a:t>✓ </a:t>
            </a:r>
            <a:r>
              <a:rPr lang="en-US" sz="2600" dirty="0">
                <a:latin typeface="+mj-lt"/>
                <a:cs typeface="Helvetica" panose="020B0604020202020204" pitchFamily="34" charset="0"/>
              </a:rPr>
              <a:t>Runs side-by-side Windows Phone Emulator</a:t>
            </a:r>
          </a:p>
          <a:p>
            <a:pPr>
              <a:lnSpc>
                <a:spcPct val="130000"/>
              </a:lnSpc>
            </a:pPr>
            <a:r>
              <a:rPr lang="en-US" sz="2600" dirty="0">
                <a:solidFill>
                  <a:srgbClr val="6FBD23"/>
                </a:solidFill>
              </a:rPr>
              <a:t>✓ </a:t>
            </a:r>
            <a:r>
              <a:rPr lang="en-US" sz="2600" dirty="0">
                <a:latin typeface="+mj-lt"/>
                <a:cs typeface="Helvetica" panose="020B0604020202020204" pitchFamily="34" charset="0"/>
              </a:rPr>
              <a:t>Completely Free</a:t>
            </a:r>
          </a:p>
        </p:txBody>
      </p:sp>
      <p:pic>
        <p:nvPicPr>
          <p:cNvPr id="3" name="Picture 2" descr="Screen Shot 2015-01-23 at 3.40.02 P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0840" y="280670"/>
            <a:ext cx="4112260" cy="6318538"/>
          </a:xfrm>
          <a:prstGeom prst="rect">
            <a:avLst/>
          </a:prstGeom>
        </p:spPr>
      </p:pic>
      <p:sp>
        <p:nvSpPr>
          <p:cNvPr id="4" name="Title 3"/>
          <p:cNvSpPr>
            <a:spLocks noGrp="1"/>
          </p:cNvSpPr>
          <p:nvPr>
            <p:ph type="title"/>
          </p:nvPr>
        </p:nvSpPr>
        <p:spPr>
          <a:xfrm>
            <a:off x="4853940" y="772111"/>
            <a:ext cx="6728460" cy="1762254"/>
          </a:xfrm>
        </p:spPr>
        <p:txBody>
          <a:bodyPr/>
          <a:lstStyle/>
          <a:p>
            <a:r>
              <a:rPr lang="en-US" sz="4600" dirty="0">
                <a:latin typeface="+mn-lt"/>
              </a:rPr>
              <a:t>Xamarin Android &amp; iOS Player</a:t>
            </a:r>
          </a:p>
        </p:txBody>
      </p:sp>
    </p:spTree>
    <p:extLst>
      <p:ext uri="{BB962C8B-B14F-4D97-AF65-F5344CB8AC3E}">
        <p14:creationId xmlns:p14="http://schemas.microsoft.com/office/powerpoint/2010/main" val="104893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umsalert.com/wp-content/uploads/2015/11/UMS_Smslifestarter-600x4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1016000"/>
            <a:ext cx="12877800" cy="85852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29064" y="1187621"/>
            <a:ext cx="9860672" cy="1793104"/>
          </a:xfrm>
        </p:spPr>
        <p:txBody>
          <a:bodyPr/>
          <a:lstStyle/>
          <a:p>
            <a:r>
              <a:rPr lang="en-US" dirty="0" err="1">
                <a:solidFill>
                  <a:schemeClr val="bg1"/>
                </a:solidFill>
              </a:rPr>
              <a:t>SMSLivräddare</a:t>
            </a:r>
            <a:r>
              <a:rPr lang="en-US" dirty="0">
                <a:solidFill>
                  <a:schemeClr val="bg1"/>
                </a:solidFill>
              </a:rPr>
              <a:t> Case Study</a:t>
            </a:r>
            <a:br>
              <a:rPr lang="en-US" dirty="0">
                <a:solidFill>
                  <a:schemeClr val="bg1"/>
                </a:solidFill>
              </a:rPr>
            </a:br>
            <a:r>
              <a:rPr lang="en-US" sz="3300" dirty="0">
                <a:solidFill>
                  <a:schemeClr val="bg1"/>
                </a:solidFill>
              </a:rPr>
              <a:t>by Eirik Lie – Lead Application Architect</a:t>
            </a:r>
          </a:p>
        </p:txBody>
      </p:sp>
    </p:spTree>
    <p:extLst>
      <p:ext uri="{BB962C8B-B14F-4D97-AF65-F5344CB8AC3E}">
        <p14:creationId xmlns:p14="http://schemas.microsoft.com/office/powerpoint/2010/main" val="168002245"/>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549399"/>
            <a:ext cx="11376660" cy="4945845"/>
          </a:xfrm>
        </p:spPr>
        <p:txBody>
          <a:bodyPr/>
          <a:lstStyle/>
          <a:p>
            <a:r>
              <a:rPr lang="en-US" sz="3200" dirty="0"/>
              <a:t>No previous </a:t>
            </a:r>
            <a:r>
              <a:rPr lang="en-US" sz="3200" dirty="0" err="1"/>
              <a:t>Xamarin</a:t>
            </a:r>
            <a:r>
              <a:rPr lang="en-US" sz="3200" dirty="0"/>
              <a:t> experience</a:t>
            </a:r>
          </a:p>
          <a:p>
            <a:endParaRPr lang="en-US" sz="3200" dirty="0"/>
          </a:p>
          <a:p>
            <a:r>
              <a:rPr lang="en-US" sz="3200" dirty="0"/>
              <a:t>High demands for reliability and device support</a:t>
            </a:r>
          </a:p>
          <a:p>
            <a:endParaRPr lang="en-US" sz="3200" dirty="0"/>
          </a:p>
          <a:p>
            <a:r>
              <a:rPr lang="en-US" sz="3200" dirty="0" err="1"/>
              <a:t>Karolinska</a:t>
            </a:r>
            <a:r>
              <a:rPr lang="en-US" sz="3200" dirty="0"/>
              <a:t> </a:t>
            </a:r>
            <a:r>
              <a:rPr lang="en-US" sz="3200" dirty="0" err="1"/>
              <a:t>Institutt</a:t>
            </a:r>
            <a:r>
              <a:rPr lang="en-US" sz="3200" dirty="0"/>
              <a:t> </a:t>
            </a:r>
            <a:r>
              <a:rPr lang="en-US" sz="3200" dirty="0" err="1"/>
              <a:t>og</a:t>
            </a:r>
            <a:r>
              <a:rPr lang="en-US" sz="3200" dirty="0"/>
              <a:t> SOS Alarm</a:t>
            </a:r>
          </a:p>
          <a:p>
            <a:pPr marL="0" indent="0">
              <a:buNone/>
            </a:pPr>
            <a:endParaRPr lang="en-US" sz="3200" dirty="0">
              <a:hlinkClick r:id="rId2"/>
            </a:endParaRPr>
          </a:p>
          <a:p>
            <a:pPr marL="0" indent="0">
              <a:buNone/>
            </a:pPr>
            <a:r>
              <a:rPr lang="en-US" sz="3200" dirty="0">
                <a:hlinkClick r:id="rId2"/>
              </a:rPr>
              <a:t>http://www.umsalert.com/new-services/sms-lifesaver-app/</a:t>
            </a:r>
            <a:endParaRPr lang="en-US" sz="3200" dirty="0"/>
          </a:p>
          <a:p>
            <a:endParaRPr lang="en-US" sz="3200" dirty="0"/>
          </a:p>
        </p:txBody>
      </p:sp>
      <p:sp>
        <p:nvSpPr>
          <p:cNvPr id="3" name="Title 2"/>
          <p:cNvSpPr>
            <a:spLocks noGrp="1"/>
          </p:cNvSpPr>
          <p:nvPr>
            <p:ph type="title"/>
          </p:nvPr>
        </p:nvSpPr>
        <p:spPr/>
        <p:txBody>
          <a:bodyPr/>
          <a:lstStyle/>
          <a:p>
            <a:r>
              <a:rPr lang="en-US" dirty="0"/>
              <a:t>From No Mobile Experience to Success</a:t>
            </a:r>
          </a:p>
        </p:txBody>
      </p:sp>
    </p:spTree>
    <p:extLst>
      <p:ext uri="{BB962C8B-B14F-4D97-AF65-F5344CB8AC3E}">
        <p14:creationId xmlns:p14="http://schemas.microsoft.com/office/powerpoint/2010/main" val="655858699"/>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635896"/>
            <a:ext cx="10944859" cy="4931036"/>
          </a:xfrm>
        </p:spPr>
        <p:txBody>
          <a:bodyPr/>
          <a:lstStyle/>
          <a:p>
            <a:pPr marL="342856" indent="-342856">
              <a:buFont typeface="Arial"/>
              <a:buChar char="•"/>
            </a:pPr>
            <a:r>
              <a:rPr lang="en-US" sz="3200" noProof="1">
                <a:solidFill>
                  <a:schemeClr val="bg1">
                    <a:lumMod val="50000"/>
                  </a:schemeClr>
                </a:solidFill>
                <a:cs typeface="Helvetica" panose="020B0604020202020204" pitchFamily="34" charset="0"/>
              </a:rPr>
              <a:t>With no mobile experience, team leveraged Visual Studio to create native iOS, Android app in 6 months.  </a:t>
            </a:r>
          </a:p>
          <a:p>
            <a:endParaRPr lang="en-US" sz="3200" noProof="1">
              <a:solidFill>
                <a:schemeClr val="bg1">
                  <a:lumMod val="50000"/>
                </a:schemeClr>
              </a:solidFill>
              <a:cs typeface="Helvetica" panose="020B0604020202020204" pitchFamily="34" charset="0"/>
            </a:endParaRPr>
          </a:p>
          <a:p>
            <a:pPr marL="342856" indent="-342856">
              <a:buFont typeface="Arial"/>
              <a:buChar char="•"/>
            </a:pPr>
            <a:r>
              <a:rPr lang="en-US" sz="3200" noProof="1">
                <a:solidFill>
                  <a:schemeClr val="bg1">
                    <a:lumMod val="50000"/>
                  </a:schemeClr>
                </a:solidFill>
                <a:cs typeface="Helvetica" panose="020B0604020202020204" pitchFamily="34" charset="0"/>
              </a:rPr>
              <a:t>Xamarin app replaced existing SMS service for better user experience, performance and accuracy.</a:t>
            </a:r>
          </a:p>
          <a:p>
            <a:pPr marL="342856" indent="-342856">
              <a:buFont typeface="Arial"/>
              <a:buChar char="•"/>
            </a:pPr>
            <a:endParaRPr lang="en-US" sz="3200" noProof="1">
              <a:solidFill>
                <a:schemeClr val="bg1">
                  <a:lumMod val="50000"/>
                </a:schemeClr>
              </a:solidFill>
              <a:cs typeface="Helvetica" panose="020B0604020202020204" pitchFamily="34" charset="0"/>
            </a:endParaRPr>
          </a:p>
          <a:p>
            <a:pPr marL="342856" indent="-342856">
              <a:buFont typeface="Arial"/>
              <a:buChar char="•"/>
            </a:pPr>
            <a:r>
              <a:rPr lang="en-US" sz="3200" noProof="1">
                <a:solidFill>
                  <a:schemeClr val="bg1">
                    <a:lumMod val="50000"/>
                  </a:schemeClr>
                </a:solidFill>
                <a:cs typeface="Helvetica" panose="020B0604020202020204" pitchFamily="34" charset="0"/>
              </a:rPr>
              <a:t>70% code-sharing</a:t>
            </a:r>
          </a:p>
          <a:p>
            <a:endParaRPr lang="en-US" sz="3200" noProof="1">
              <a:solidFill>
                <a:schemeClr val="bg1">
                  <a:lumMod val="50000"/>
                </a:schemeClr>
              </a:solidFill>
              <a:cs typeface="Helvetica" panose="020B0604020202020204" pitchFamily="34" charset="0"/>
            </a:endParaRPr>
          </a:p>
          <a:p>
            <a:endParaRPr lang="en-US" sz="3200" dirty="0"/>
          </a:p>
        </p:txBody>
      </p:sp>
      <p:sp>
        <p:nvSpPr>
          <p:cNvPr id="3" name="Title 2"/>
          <p:cNvSpPr>
            <a:spLocks noGrp="1"/>
          </p:cNvSpPr>
          <p:nvPr>
            <p:ph type="title"/>
          </p:nvPr>
        </p:nvSpPr>
        <p:spPr/>
        <p:txBody>
          <a:bodyPr/>
          <a:lstStyle/>
          <a:p>
            <a:r>
              <a:rPr lang="en-US" dirty="0"/>
              <a:t>From No Mobile Experience to Success</a:t>
            </a:r>
          </a:p>
        </p:txBody>
      </p:sp>
    </p:spTree>
    <p:extLst>
      <p:ext uri="{BB962C8B-B14F-4D97-AF65-F5344CB8AC3E}">
        <p14:creationId xmlns:p14="http://schemas.microsoft.com/office/powerpoint/2010/main" val="11671338"/>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p:cNvSpPr>
            <a:spLocks noGrp="1"/>
          </p:cNvSpPr>
          <p:nvPr>
            <p:ph type="title"/>
          </p:nvPr>
        </p:nvSpPr>
        <p:spPr>
          <a:xfrm>
            <a:off x="0" y="2816811"/>
            <a:ext cx="12192000" cy="2250489"/>
          </a:xfrm>
        </p:spPr>
        <p:txBody>
          <a:bodyPr/>
          <a:lstStyle/>
          <a:p>
            <a:pPr algn="ctr"/>
            <a:r>
              <a:rPr lang="en-US" dirty="0" err="1"/>
              <a:t>Xamarin</a:t>
            </a:r>
            <a:r>
              <a:rPr lang="en-US" dirty="0"/>
              <a:t> enables UMS to</a:t>
            </a:r>
          </a:p>
        </p:txBody>
      </p:sp>
    </p:spTree>
    <p:extLst>
      <p:ext uri="{BB962C8B-B14F-4D97-AF65-F5344CB8AC3E}">
        <p14:creationId xmlns:p14="http://schemas.microsoft.com/office/powerpoint/2010/main" val="2090494662"/>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0" y="2867052"/>
            <a:ext cx="12191999"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lnSpc>
                <a:spcPct val="60000"/>
              </a:lnSpc>
              <a:buClr>
                <a:srgbClr val="FFFFFF"/>
              </a:buClr>
              <a:buSzPct val="90000"/>
            </a:pPr>
            <a:r>
              <a:rPr lang="en-US" sz="7646" spc="0" dirty="0">
                <a:solidFill>
                  <a:schemeClr val="tx1"/>
                </a:solidFill>
              </a:rPr>
              <a:t>Thank You! Questions?</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093594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5665" y="301814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t>Architecting Mobile Apps</a:t>
            </a:r>
          </a:p>
        </p:txBody>
      </p:sp>
    </p:spTree>
    <p:extLst>
      <p:ext uri="{BB962C8B-B14F-4D97-AF65-F5344CB8AC3E}">
        <p14:creationId xmlns:p14="http://schemas.microsoft.com/office/powerpoint/2010/main" val="1381672606"/>
      </p:ext>
    </p:extLst>
  </p:cSld>
  <p:clrMapOvr>
    <a:masterClrMapping/>
  </p:clrMapOvr>
  <p:transition>
    <p:fade/>
  </p:transition>
</p:sld>
</file>

<file path=ppt/theme/theme1.xml><?xml version="1.0" encoding="utf-8"?>
<a:theme xmlns:a="http://schemas.openxmlformats.org/drawingml/2006/main" name="XamarinTempla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2419</TotalTime>
  <Words>4890</Words>
  <Application>Microsoft Office PowerPoint</Application>
  <PresentationFormat>Widescreen</PresentationFormat>
  <Paragraphs>887</Paragraphs>
  <Slides>88</Slides>
  <Notes>70</Notes>
  <HiddenSlides>0</HiddenSlides>
  <MMClips>1</MMClips>
  <ScaleCrop>false</ScaleCrop>
  <HeadingPairs>
    <vt:vector size="6" baseType="variant">
      <vt:variant>
        <vt:lpstr>Brukte skrifter</vt:lpstr>
      </vt:variant>
      <vt:variant>
        <vt:i4>12</vt:i4>
      </vt:variant>
      <vt:variant>
        <vt:lpstr>Tema</vt:lpstr>
      </vt:variant>
      <vt:variant>
        <vt:i4>1</vt:i4>
      </vt:variant>
      <vt:variant>
        <vt:lpstr>Lysbildetitler</vt:lpstr>
      </vt:variant>
      <vt:variant>
        <vt:i4>88</vt:i4>
      </vt:variant>
    </vt:vector>
  </HeadingPairs>
  <TitlesOfParts>
    <vt:vector size="101" baseType="lpstr">
      <vt:lpstr>ＭＳ Ｐゴシック</vt:lpstr>
      <vt:lpstr>Arial</vt:lpstr>
      <vt:lpstr>Avenir LT Pro 45 Book</vt:lpstr>
      <vt:lpstr>Calibri</vt:lpstr>
      <vt:lpstr>Consolas</vt:lpstr>
      <vt:lpstr>Helvetica</vt:lpstr>
      <vt:lpstr>Helvetica Light</vt:lpstr>
      <vt:lpstr>Menlo Regular</vt:lpstr>
      <vt:lpstr>Segoe UI</vt:lpstr>
      <vt:lpstr>Segoe UI Light</vt:lpstr>
      <vt:lpstr>Segoe UI Semibold</vt:lpstr>
      <vt:lpstr>Wingdings</vt:lpstr>
      <vt:lpstr>XamarinTemplate</vt:lpstr>
      <vt:lpstr>Native iOS, Android, Mac, &amp; Windows Mobile Apps in C# with Xamarin</vt:lpstr>
      <vt:lpstr>Xamarin – Your Complete Mobile Solution</vt:lpstr>
      <vt:lpstr>Xamarin 4: the complete mobile lifecycle</vt:lpstr>
      <vt:lpstr>Xamarin Platform: native apps across platforms</vt:lpstr>
      <vt:lpstr>PowerPoint-presentasjon</vt:lpstr>
      <vt:lpstr>PowerPoint-presentasjon</vt:lpstr>
      <vt:lpstr>PowerPoint-presentasjon</vt:lpstr>
      <vt:lpstr>“Not only is native mobile code winning for app development, but with things like Instant Articles, native is making the browser-based web look like a relic even just for publishing articles.”</vt:lpstr>
      <vt:lpstr>PowerPoint-presentasjon</vt:lpstr>
      <vt:lpstr>Silo Approach</vt:lpstr>
      <vt:lpstr>Write Once, Run Anywhere</vt:lpstr>
      <vt:lpstr>Xamarin’s Unique Approach</vt:lpstr>
      <vt:lpstr>Xamarin + Xamarin.Forms</vt:lpstr>
      <vt:lpstr>Xamarin’s Unique Approach</vt:lpstr>
      <vt:lpstr>PowerPoint-presentasjon</vt:lpstr>
      <vt:lpstr>C# is Awesome</vt:lpstr>
      <vt:lpstr>JSON Made Easy</vt:lpstr>
      <vt:lpstr>See the Different – Classes &amp; Methods</vt:lpstr>
      <vt:lpstr>Async/Await</vt:lpstr>
      <vt:lpstr>Simplifying Native Methods with Async/Await</vt:lpstr>
      <vt:lpstr>See the Difference – Android ItemClick</vt:lpstr>
      <vt:lpstr>PowerPoint-presentasjon</vt:lpstr>
      <vt:lpstr>PowerPoint-presentasjon</vt:lpstr>
      <vt:lpstr>Microsoft and Xamarin Partnership</vt:lpstr>
      <vt:lpstr>PowerPoint-presentasjon</vt:lpstr>
      <vt:lpstr>Windows APIs</vt:lpstr>
      <vt:lpstr>iOS – 100% API Coverage</vt:lpstr>
      <vt:lpstr>Android – 100% API Coverage</vt:lpstr>
      <vt:lpstr>Anything you can do in Objective-C, Swift, or Java can be done in C# and Visual Studio with Xamarin.</vt:lpstr>
      <vt:lpstr>Native Performance</vt:lpstr>
      <vt:lpstr>✓Always Up-to-Date</vt:lpstr>
      <vt:lpstr>Sharing Code</vt:lpstr>
      <vt:lpstr>Portable Class Libraries</vt:lpstr>
      <vt:lpstr>NuGet</vt:lpstr>
      <vt:lpstr>Shared Projects</vt:lpstr>
      <vt:lpstr>Code Sharing Stats</vt:lpstr>
      <vt:lpstr>Development Experience</vt:lpstr>
      <vt:lpstr>Visual Studio Integration</vt:lpstr>
      <vt:lpstr>Xamarin Studio – Mac or PC</vt:lpstr>
      <vt:lpstr>Android Designer</vt:lpstr>
      <vt:lpstr>Xamarin Designer for iOS</vt:lpstr>
      <vt:lpstr>Xamarin Component Store</vt:lpstr>
      <vt:lpstr>Pre-built App Templates</vt:lpstr>
      <vt:lpstr>Let’s take a look</vt:lpstr>
      <vt:lpstr>Meet Xamarin.Forms</vt:lpstr>
      <vt:lpstr>Xamarin + Xamarin.Forms</vt:lpstr>
      <vt:lpstr>What’s included</vt:lpstr>
      <vt:lpstr>Native UI from shared code</vt:lpstr>
      <vt:lpstr>PowerPoint-presentasjon</vt:lpstr>
      <vt:lpstr>Layouts</vt:lpstr>
      <vt:lpstr>Controls</vt:lpstr>
      <vt:lpstr>Xamarin.Forms Ecosystem</vt:lpstr>
      <vt:lpstr>Extensibility</vt:lpstr>
      <vt:lpstr>Plugins for Xamarin</vt:lpstr>
      <vt:lpstr>PowerPoint-presentasjon</vt:lpstr>
      <vt:lpstr>Platform Specific Code</vt:lpstr>
      <vt:lpstr>PowerPoint-presentasjon</vt:lpstr>
      <vt:lpstr>Plugins for Xamarin</vt:lpstr>
      <vt:lpstr>Xamarin – Your Complete Mobile Solution</vt:lpstr>
      <vt:lpstr>PowerPoint-presentasjon</vt:lpstr>
      <vt:lpstr>On Mobile, Quality is Hard</vt:lpstr>
      <vt:lpstr>Android diversification</vt:lpstr>
      <vt:lpstr>iOS diversification</vt:lpstr>
      <vt:lpstr>App Complexity</vt:lpstr>
      <vt:lpstr>PowerPoint-presentasjon</vt:lpstr>
      <vt:lpstr>Introducing Xamarin.UITest</vt:lpstr>
      <vt:lpstr>Xamarin Test Cloud: automated testing on thousands of devices</vt:lpstr>
      <vt:lpstr>Xamarin – Your Complete Mobile Solution</vt:lpstr>
      <vt:lpstr>PowerPoint-presentasjon</vt:lpstr>
      <vt:lpstr>Xamarin Insights – Real-time monitoring</vt:lpstr>
      <vt:lpstr>Xamarin Insights – Report</vt:lpstr>
      <vt:lpstr>Xamarin Insights – Track</vt:lpstr>
      <vt:lpstr>Xamarin Insights – Identify</vt:lpstr>
      <vt:lpstr>Xamarin Insights – Integrate</vt:lpstr>
      <vt:lpstr>Introducing Xamarin Insights</vt:lpstr>
      <vt:lpstr>Demo https://insights.xamarin.com/app/HeartStarter-Beta2 </vt:lpstr>
      <vt:lpstr>Xamarin – Your Complete Mobile Solution</vt:lpstr>
      <vt:lpstr>What’s Xamarin University?</vt:lpstr>
      <vt:lpstr>Xamarin – Your Complete Mobile Solution</vt:lpstr>
      <vt:lpstr>PowerPoint-presentasjon</vt:lpstr>
      <vt:lpstr>PowerPoint-presentasjon</vt:lpstr>
      <vt:lpstr>PowerPoint-presentasjon</vt:lpstr>
      <vt:lpstr>Xamarin Android &amp; iOS Player</vt:lpstr>
      <vt:lpstr>SMSLivräddare Case Study by Eirik Lie – Lead Application Architect</vt:lpstr>
      <vt:lpstr>From No Mobile Experience to Success</vt:lpstr>
      <vt:lpstr>From No Mobile Experience to Success</vt:lpstr>
      <vt:lpstr>Xamarin enables UMS to</vt:lpstr>
      <vt:lpstr>PowerPoint-presentasjon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Montemagno</dc:creator>
  <cp:lastModifiedBy>Monica Beate Tvedt</cp:lastModifiedBy>
  <cp:revision>157</cp:revision>
  <dcterms:created xsi:type="dcterms:W3CDTF">2015-05-05T21:43:30Z</dcterms:created>
  <dcterms:modified xsi:type="dcterms:W3CDTF">2016-05-03T13:47:49Z</dcterms:modified>
</cp:coreProperties>
</file>